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49" autoAdjust="0"/>
  </p:normalViewPr>
  <p:slideViewPr>
    <p:cSldViewPr snapToGrid="0">
      <p:cViewPr varScale="1">
        <p:scale>
          <a:sx n="69" d="100"/>
          <a:sy n="69" d="100"/>
        </p:scale>
        <p:origin x="78" y="732"/>
      </p:cViewPr>
      <p:guideLst/>
    </p:cSldViewPr>
  </p:slideViewPr>
  <p:outlineViewPr>
    <p:cViewPr>
      <p:scale>
        <a:sx n="33" d="100"/>
        <a:sy n="33" d="100"/>
      </p:scale>
      <p:origin x="0" y="-86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CE8F3-0882-4F29-853A-DCDEF63F93A3}"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A074F-D68E-4784-9031-1E04643C0DA6}" type="slidenum">
              <a:rPr lang="en-US" smtClean="0"/>
              <a:t>‹#›</a:t>
            </a:fld>
            <a:endParaRPr lang="en-US"/>
          </a:p>
        </p:txBody>
      </p:sp>
    </p:spTree>
    <p:extLst>
      <p:ext uri="{BB962C8B-B14F-4D97-AF65-F5344CB8AC3E}">
        <p14:creationId xmlns:p14="http://schemas.microsoft.com/office/powerpoint/2010/main" val="319734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Running your Community Rehabilitation Provider (CRP) Business</a:t>
            </a:r>
          </a:p>
          <a:p>
            <a:r>
              <a:rPr lang="en-US" dirty="0"/>
              <a:t>By the State of Alaska, Dept. of Labor and Workforce Development, Div. of Vocational Rehabilitation (DVR)</a:t>
            </a:r>
          </a:p>
          <a:p>
            <a:endParaRPr lang="en-US" dirty="0"/>
          </a:p>
          <a:p>
            <a:r>
              <a:rPr lang="en-US" dirty="0"/>
              <a:t>The benefits you will get from utilizing</a:t>
            </a:r>
            <a:r>
              <a:rPr lang="en-US" baseline="0" dirty="0"/>
              <a:t> this information are more referrals, building your business and making more money.  </a:t>
            </a:r>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1</a:t>
            </a:fld>
            <a:endParaRPr lang="en-US"/>
          </a:p>
        </p:txBody>
      </p:sp>
    </p:spTree>
    <p:extLst>
      <p:ext uri="{BB962C8B-B14F-4D97-AF65-F5344CB8AC3E}">
        <p14:creationId xmlns:p14="http://schemas.microsoft.com/office/powerpoint/2010/main" val="2011957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Repairing</a:t>
            </a:r>
            <a:r>
              <a:rPr lang="en-US" baseline="0" dirty="0"/>
              <a:t> your business:  If you have allowed miscommunication, deactivation or inaccuracies to interfere with your business, you may receive fewer and fewer referrals and authorizations.  Try improving on your professionalism by using some of the tips listed in this presentation.  Increase your knowledge of the VR system and the various services and disabilities.  Ensure your licenses and insurance documents are updated.  Discuss any problems or misunderstandings with your DVR team, and ask how you can make improvements.  Create templates for billings and reports, and utilize your calendar and it’s features to set reminders.  </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10</a:t>
            </a:fld>
            <a:endParaRPr lang="en-US"/>
          </a:p>
        </p:txBody>
      </p:sp>
    </p:spTree>
    <p:extLst>
      <p:ext uri="{BB962C8B-B14F-4D97-AF65-F5344CB8AC3E}">
        <p14:creationId xmlns:p14="http://schemas.microsoft.com/office/powerpoint/2010/main" val="388643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watching</a:t>
            </a:r>
            <a:r>
              <a:rPr lang="en-US" baseline="0" dirty="0"/>
              <a:t> this presentation.  Be sure to take the brief quiz by clicking on the link below.  </a:t>
            </a:r>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11</a:t>
            </a:fld>
            <a:endParaRPr lang="en-US"/>
          </a:p>
        </p:txBody>
      </p:sp>
    </p:spTree>
    <p:extLst>
      <p:ext uri="{BB962C8B-B14F-4D97-AF65-F5344CB8AC3E}">
        <p14:creationId xmlns:p14="http://schemas.microsoft.com/office/powerpoint/2010/main" val="406052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PowerPoint we will cover:</a:t>
            </a:r>
          </a:p>
          <a:p>
            <a:pPr marL="228600" indent="-228600">
              <a:buAutoNum type="arabicPeriod"/>
            </a:pPr>
            <a:r>
              <a:rPr lang="en-US" baseline="0" dirty="0"/>
              <a:t>Working with counselors</a:t>
            </a:r>
          </a:p>
          <a:p>
            <a:pPr marL="228600" indent="-228600">
              <a:buAutoNum type="arabicPeriod"/>
            </a:pPr>
            <a:r>
              <a:rPr lang="en-US" dirty="0"/>
              <a:t>Working with clients</a:t>
            </a:r>
          </a:p>
          <a:p>
            <a:pPr marL="228600" indent="-228600">
              <a:buAutoNum type="arabicPeriod"/>
            </a:pPr>
            <a:r>
              <a:rPr lang="en-US" dirty="0"/>
              <a:t>Running your business like a business</a:t>
            </a:r>
          </a:p>
          <a:p>
            <a:pPr marL="228600" indent="-228600">
              <a:buAutoNum type="arabicPeriod"/>
            </a:pPr>
            <a:r>
              <a:rPr lang="en-US" dirty="0"/>
              <a:t>Networking</a:t>
            </a:r>
          </a:p>
          <a:p>
            <a:pPr marL="228600" indent="-228600">
              <a:buAutoNum type="arabicPeriod"/>
            </a:pPr>
            <a:r>
              <a:rPr lang="en-US" dirty="0"/>
              <a:t>Authorizations</a:t>
            </a:r>
          </a:p>
          <a:p>
            <a:pPr marL="228600" indent="-228600">
              <a:buAutoNum type="arabicPeriod"/>
            </a:pPr>
            <a:r>
              <a:rPr lang="en-US" dirty="0"/>
              <a:t>Billings and Reports</a:t>
            </a:r>
          </a:p>
          <a:p>
            <a:pPr marL="228600" indent="-228600">
              <a:buAutoNum type="arabicPeriod"/>
            </a:pPr>
            <a:r>
              <a:rPr lang="en-US" dirty="0"/>
              <a:t>Pitfalls</a:t>
            </a:r>
          </a:p>
          <a:p>
            <a:pPr marL="228600" indent="-228600">
              <a:buAutoNum type="arabicPeriod"/>
            </a:pPr>
            <a:r>
              <a:rPr lang="en-US" dirty="0"/>
              <a:t>Repair</a:t>
            </a:r>
          </a:p>
          <a:p>
            <a:pPr marL="0" indent="0">
              <a:buNone/>
            </a:pPr>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2</a:t>
            </a:fld>
            <a:endParaRPr lang="en-US"/>
          </a:p>
        </p:txBody>
      </p:sp>
    </p:spTree>
    <p:extLst>
      <p:ext uri="{BB962C8B-B14F-4D97-AF65-F5344CB8AC3E}">
        <p14:creationId xmlns:p14="http://schemas.microsoft.com/office/powerpoint/2010/main" val="341408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counselors:</a:t>
            </a:r>
            <a:r>
              <a:rPr lang="en-US" baseline="0" dirty="0"/>
              <a:t>  You are being contracted by DVR to provide a professional service.  Be punctual and respect the Vocational Rehabilitation Counselor’s (VRC’s) time.  Take notes during your interactions.  Make sure you understand exactly what your VRC wants you to do.  Do you understand what service is being requested?  What are the VRC’s goals for you to accomplish with your client?  What is expected in the report?  Do they want a brief report each month and a more detailed one at the end of the service, or a detailed one each month?  Do they want you to list contact names, addresses, phone numbers and emails?  What about dates and times? Would the VRC like you to call or email them regularly with status updates as you work with your client?  Ensure there is a Referral and a Release of Information (ROI) in place – it’s a good idea to maintain a copy for your records.  Make sure you communicate regularly with the VRC and staff. </a:t>
            </a:r>
          </a:p>
          <a:p>
            <a:endParaRPr lang="en-US" baseline="0" dirty="0"/>
          </a:p>
          <a:p>
            <a:r>
              <a:rPr lang="en-US" baseline="0" dirty="0"/>
              <a:t>VRCs prefer to work with professional businesses and people because the less time they have to spend questioning errors, the quicker they can move the client through the VR process for a successful closure.  The employers are happier and more satisfied, and the client is successful.  </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3</a:t>
            </a:fld>
            <a:endParaRPr lang="en-US"/>
          </a:p>
        </p:txBody>
      </p:sp>
    </p:spTree>
    <p:extLst>
      <p:ext uri="{BB962C8B-B14F-4D97-AF65-F5344CB8AC3E}">
        <p14:creationId xmlns:p14="http://schemas.microsoft.com/office/powerpoint/2010/main" val="360560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clients:</a:t>
            </a:r>
            <a:r>
              <a:rPr lang="en-US" baseline="0" dirty="0"/>
              <a:t>  Always keep your CRP/client relationship professional.  You should explain to your client what it is that DVR has hired you to do.  Set your expectations and boundaries with your client when you first meet with them.  Be punctual and respect everyone’s time.  Take notes of interactions, conversations and observations so that you may update your report regularly.  This way when it’s time to finalize your report to DVR, you won’t miss anything.  Ensure you communicate regularly and thoroughly with your client, DVR and any employers or other staff.  Other staff would be the Vocational Rehabilitation Assistants (VRAs), Vocational Rehabilitation Counselors (VRCs), and Vocational Rehabilitation Manager (VRM).</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4</a:t>
            </a:fld>
            <a:endParaRPr lang="en-US"/>
          </a:p>
        </p:txBody>
      </p:sp>
    </p:spTree>
    <p:extLst>
      <p:ext uri="{BB962C8B-B14F-4D97-AF65-F5344CB8AC3E}">
        <p14:creationId xmlns:p14="http://schemas.microsoft.com/office/powerpoint/2010/main" val="98855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Running your business like a business:  Ensure your CRP application is complete and updated; communicate regularly and promptly with the CRP Specialist.  Your business license must</a:t>
            </a:r>
            <a:r>
              <a:rPr lang="en-US" baseline="0" dirty="0"/>
              <a:t> be updated regularly with the Dept. of Commerce, Community and Economic Development.  Your Professional, General and Automobile insurance must be updated regularly.  If you have employees your Workers Compensation Insurance must be updated with the Dept. of Labor and Workforce Development and your employees must be registered with the CRP Specialist.  If training and certifications are necessary for providing specific services, it is your responsibility to complete those, and notify the CRP Specialist upon completion.  Make sure you know your local office VRAs, VRCs and VRM, as well as know their address and phone #.  You should have attended a staff meeting and provided them with your credentials and contact information.  You are responsible for your own taxes.  Make sure your office and staff are clean, professional and trustworthy.  You must keep your licensing, insurance and certifications current, as well as your approved staff list with the CRP Specialist, otherwise your account may be placed in suspension until these pieces are in place.  No authorizations can be issued to you if your account is suspended.</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5</a:t>
            </a:fld>
            <a:endParaRPr lang="en-US"/>
          </a:p>
        </p:txBody>
      </p:sp>
    </p:spTree>
    <p:extLst>
      <p:ext uri="{BB962C8B-B14F-4D97-AF65-F5344CB8AC3E}">
        <p14:creationId xmlns:p14="http://schemas.microsoft.com/office/powerpoint/2010/main" val="199411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One of the keys to becoming a successful CRP is to be continuously</a:t>
            </a:r>
            <a:r>
              <a:rPr lang="en-US" baseline="0" dirty="0"/>
              <a:t> networking.  This helps you get to know your local employers, the services they provide, and forms a relationship with them.  As the employers become more familiar with you and how you may be able to help them, they’re more likely to work with you in the future.  Join local groups of employers and other businesses, such as the Chamber of Commerce.  Be comfortable making cold-calls to employers (maybe even have a 15-second “elevator speech”).  Be observant of businesses -  what seems to work for them?  Do you see a task that isn’t being done that might be perfect for a client?  Get to know other businesses, as well as other CRPs in your area.  Share your business cards frequently.  Make sure you communicate thoroughly and regularly.  Successful networking equates to more opportunities for you and your client, which could lead to faster and easier placements and successes.  </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6</a:t>
            </a:fld>
            <a:endParaRPr lang="en-US"/>
          </a:p>
        </p:txBody>
      </p:sp>
    </p:spTree>
    <p:extLst>
      <p:ext uri="{BB962C8B-B14F-4D97-AF65-F5344CB8AC3E}">
        <p14:creationId xmlns:p14="http://schemas.microsoft.com/office/powerpoint/2010/main" val="148585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Authorizations for Purchase (AFPs):  First, make sure you have one!  DVR cannot pay you for a service that hasn’t been pre-authorized.  Contact your VRA or VRC if you receive an AFP that isn’t accurate.  Make sure you understand</a:t>
            </a:r>
            <a:r>
              <a:rPr lang="en-US" baseline="0" dirty="0"/>
              <a:t> exactly what your VRC wants on the AFP and ask questions if it’s not clear.  Watch the authorized dates and hours approved – mark your calendar if necessary.  If you think you may need more hours to work with your client than what is authorized, contact your VRA or VRC before the AFP exhausts or expires.  </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7</a:t>
            </a:fld>
            <a:endParaRPr lang="en-US"/>
          </a:p>
        </p:txBody>
      </p:sp>
    </p:spTree>
    <p:extLst>
      <p:ext uri="{BB962C8B-B14F-4D97-AF65-F5344CB8AC3E}">
        <p14:creationId xmlns:p14="http://schemas.microsoft.com/office/powerpoint/2010/main" val="392497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Billings and Reports:  Make sure all necessary information is on both the billing and the report.  This means the AFP information, the who, what, when, where, why and how.  These are due to the VRC within 30-days of the expiration.  If it will be late, make sure you notify</a:t>
            </a:r>
            <a:r>
              <a:rPr lang="en-US" baseline="0" dirty="0"/>
              <a:t> the VRC and give them an idea of when to expect it.  AFPs, and therefore bills and reports, cannot cross over the State Fiscal year, which ends 6/30 of each year.  Double check your math on your billings, and never bill for hours you didn’t work.  The better you understand the AFP process, the easier and faster DVR staff can work with you and get you paid.  Delays and not understanding the AFPs can lead to fewer AFPs being issued.</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8</a:t>
            </a:fld>
            <a:endParaRPr lang="en-US"/>
          </a:p>
        </p:txBody>
      </p:sp>
    </p:spTree>
    <p:extLst>
      <p:ext uri="{BB962C8B-B14F-4D97-AF65-F5344CB8AC3E}">
        <p14:creationId xmlns:p14="http://schemas.microsoft.com/office/powerpoint/2010/main" val="79316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Pitfalls:</a:t>
            </a:r>
            <a:r>
              <a:rPr lang="en-US" baseline="0" dirty="0"/>
              <a:t>  As with running any type of business, there are pitfalls which could affect your business.  Your relationship with your client should be strictly business.  You need to communicate regularly with your client, your VRC and any other partners.  If you provide services outside the AFP specifications you may not be paid for them.  Sloppy, inaccurate or partial reports will cause delays as the VRC may ask you to redo them.  If billings or reports are late it will delay your payments.  If you allow your business license, insurance or Workers Compensation policies to lapse there may be a hold placed on your CRP status, eventually leading to inactivation.  It is important to continue networking with employers and others in your field of work to keep contacts current and options open.  </a:t>
            </a:r>
          </a:p>
          <a:p>
            <a:endParaRPr lang="en-US" dirty="0"/>
          </a:p>
        </p:txBody>
      </p:sp>
      <p:sp>
        <p:nvSpPr>
          <p:cNvPr id="4" name="Slide Number Placeholder 3"/>
          <p:cNvSpPr>
            <a:spLocks noGrp="1"/>
          </p:cNvSpPr>
          <p:nvPr>
            <p:ph type="sldNum" sz="quarter" idx="10"/>
          </p:nvPr>
        </p:nvSpPr>
        <p:spPr/>
        <p:txBody>
          <a:bodyPr/>
          <a:lstStyle/>
          <a:p>
            <a:fld id="{A1BA074F-D68E-4784-9031-1E04643C0DA6}" type="slidenum">
              <a:rPr lang="en-US" smtClean="0"/>
              <a:t>9</a:t>
            </a:fld>
            <a:endParaRPr lang="en-US"/>
          </a:p>
        </p:txBody>
      </p:sp>
    </p:spTree>
    <p:extLst>
      <p:ext uri="{BB962C8B-B14F-4D97-AF65-F5344CB8AC3E}">
        <p14:creationId xmlns:p14="http://schemas.microsoft.com/office/powerpoint/2010/main" val="210508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image" Target="../media/image11.jp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hyperlink" Target="https://www.surveymonkey.com/r/6NXKP9G" TargetMode="External"/><Relationship Id="rId5" Type="http://schemas.openxmlformats.org/officeDocument/2006/relationships/hyperlink" Target="mailto:dol.dvr.crp@alaska.gov" TargetMode="Externa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3.gi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6.jp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71500"/>
            <a:ext cx="7766936" cy="3479336"/>
          </a:xfrm>
        </p:spPr>
        <p:txBody>
          <a:bodyPr anchor="ctr"/>
          <a:lstStyle/>
          <a:p>
            <a:r>
              <a:rPr lang="en-US" b="1" dirty="0">
                <a:solidFill>
                  <a:schemeClr val="accent1">
                    <a:lumMod val="50000"/>
                  </a:schemeClr>
                </a:solidFill>
              </a:rPr>
              <a:t>Running Your Community Rehabilitation Provider (CRP) Business</a:t>
            </a:r>
          </a:p>
        </p:txBody>
      </p:sp>
      <p:sp>
        <p:nvSpPr>
          <p:cNvPr id="3" name="Subtitle 2"/>
          <p:cNvSpPr>
            <a:spLocks noGrp="1"/>
          </p:cNvSpPr>
          <p:nvPr>
            <p:ph type="subTitle" idx="1"/>
          </p:nvPr>
        </p:nvSpPr>
        <p:spPr>
          <a:xfrm>
            <a:off x="1507067" y="4050833"/>
            <a:ext cx="7766936" cy="1449855"/>
          </a:xfrm>
        </p:spPr>
        <p:txBody>
          <a:bodyPr>
            <a:normAutofit fontScale="92500" lnSpcReduction="10000"/>
          </a:bodyPr>
          <a:lstStyle/>
          <a:p>
            <a:r>
              <a:rPr lang="en-US" dirty="0"/>
              <a:t>State of Alaska</a:t>
            </a:r>
          </a:p>
          <a:p>
            <a:r>
              <a:rPr lang="en-US" dirty="0"/>
              <a:t>Department of Labor and Workforce Development</a:t>
            </a:r>
          </a:p>
          <a:p>
            <a:r>
              <a:rPr lang="en-US" dirty="0"/>
              <a:t>Division of Vocational Rehabilitation</a:t>
            </a:r>
          </a:p>
          <a:p>
            <a:r>
              <a:rPr lang="en-US" dirty="0"/>
              <a:t>2020</a:t>
            </a:r>
          </a:p>
        </p:txBody>
      </p:sp>
      <p:pic>
        <p:nvPicPr>
          <p:cNvPr id="4"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9481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Repair</a:t>
            </a:r>
            <a:br>
              <a:rPr lang="en-US" sz="2000" dirty="0"/>
            </a:br>
            <a:r>
              <a:rPr lang="en-US" sz="1800" dirty="0">
                <a:solidFill>
                  <a:schemeClr val="accent1">
                    <a:lumMod val="50000"/>
                  </a:schemeClr>
                </a:solidFill>
              </a:rPr>
              <a:t>- Improving your professionalism</a:t>
            </a:r>
            <a:br>
              <a:rPr lang="en-US" sz="1800" dirty="0">
                <a:solidFill>
                  <a:schemeClr val="accent1">
                    <a:lumMod val="50000"/>
                  </a:schemeClr>
                </a:solidFill>
              </a:rPr>
            </a:br>
            <a:r>
              <a:rPr lang="en-US" sz="1800" dirty="0">
                <a:solidFill>
                  <a:schemeClr val="accent1">
                    <a:lumMod val="50000"/>
                  </a:schemeClr>
                </a:solidFill>
              </a:rPr>
              <a:t>- Increasing your knowledge</a:t>
            </a:r>
            <a:br>
              <a:rPr lang="en-US" sz="1800" dirty="0">
                <a:solidFill>
                  <a:schemeClr val="accent1">
                    <a:lumMod val="50000"/>
                  </a:schemeClr>
                </a:solidFill>
              </a:rPr>
            </a:br>
            <a:r>
              <a:rPr lang="en-US" sz="1800" dirty="0">
                <a:solidFill>
                  <a:schemeClr val="accent1">
                    <a:lumMod val="50000"/>
                  </a:schemeClr>
                </a:solidFill>
              </a:rPr>
              <a:t>- Ensuring your licensing and insurance documents are updated</a:t>
            </a:r>
            <a:br>
              <a:rPr lang="en-US" sz="1800" dirty="0">
                <a:solidFill>
                  <a:schemeClr val="accent1">
                    <a:lumMod val="50000"/>
                  </a:schemeClr>
                </a:solidFill>
              </a:rPr>
            </a:br>
            <a:r>
              <a:rPr lang="en-US" sz="1800" dirty="0">
                <a:solidFill>
                  <a:schemeClr val="accent1">
                    <a:lumMod val="50000"/>
                  </a:schemeClr>
                </a:solidFill>
              </a:rPr>
              <a:t>- Communicate with your DVR team</a:t>
            </a:r>
            <a:br>
              <a:rPr lang="en-US" sz="1800" dirty="0">
                <a:solidFill>
                  <a:schemeClr val="accent1">
                    <a:lumMod val="50000"/>
                  </a:schemeClr>
                </a:solidFill>
              </a:rPr>
            </a:br>
            <a:r>
              <a:rPr lang="en-US" sz="1800" dirty="0">
                <a:solidFill>
                  <a:schemeClr val="accent1">
                    <a:lumMod val="50000"/>
                  </a:schemeClr>
                </a:solidFill>
              </a:rPr>
              <a:t>- Ask how you can make improvements</a:t>
            </a:r>
            <a:br>
              <a:rPr lang="en-US" sz="1800" dirty="0">
                <a:solidFill>
                  <a:schemeClr val="accent1">
                    <a:lumMod val="50000"/>
                  </a:schemeClr>
                </a:solidFill>
              </a:rPr>
            </a:br>
            <a:r>
              <a:rPr lang="en-US" sz="1800" dirty="0">
                <a:solidFill>
                  <a:schemeClr val="accent1">
                    <a:lumMod val="50000"/>
                  </a:schemeClr>
                </a:solidFill>
              </a:rPr>
              <a:t>- Create templates</a:t>
            </a:r>
            <a:br>
              <a:rPr lang="en-US" sz="1800" dirty="0">
                <a:solidFill>
                  <a:schemeClr val="accent1">
                    <a:lumMod val="50000"/>
                  </a:schemeClr>
                </a:solidFill>
              </a:rPr>
            </a:br>
            <a:r>
              <a:rPr lang="en-US" sz="1800" dirty="0">
                <a:solidFill>
                  <a:schemeClr val="accent1">
                    <a:lumMod val="50000"/>
                  </a:schemeClr>
                </a:solidFill>
              </a:rPr>
              <a:t>- Use your calendar</a:t>
            </a:r>
            <a:endParaRPr lang="en-US" sz="1600" dirty="0"/>
          </a:p>
        </p:txBody>
      </p:sp>
      <p:pic>
        <p:nvPicPr>
          <p:cNvPr id="4" name="Picture 2" descr="75+ Free Stock Images 3D Human Character Best Collection &amp; High Resolu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529" y="3691466"/>
            <a:ext cx="2594471" cy="2585319"/>
          </a:xfrm>
          <a:prstGeom prst="rect">
            <a:avLst/>
          </a:prstGeom>
        </p:spPr>
      </p:pic>
      <p:pic>
        <p:nvPicPr>
          <p:cNvPr id="6"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3" name="Text Placeholder 4"/>
          <p:cNvSpPr>
            <a:spLocks noGrp="1"/>
          </p:cNvSpPr>
          <p:nvPr>
            <p:ph type="body" idx="1"/>
          </p:nvPr>
        </p:nvSpPr>
        <p:spPr>
          <a:xfrm>
            <a:off x="1106129" y="4955458"/>
            <a:ext cx="8167874" cy="1085904"/>
          </a:xfrm>
        </p:spPr>
        <p:txBody>
          <a:bodyPr>
            <a:normAutofit fontScale="92500" lnSpcReduction="1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20609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7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4095262"/>
          </a:xfrm>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1800" dirty="0">
                <a:solidFill>
                  <a:schemeClr val="accent1">
                    <a:lumMod val="50000"/>
                  </a:schemeClr>
                </a:solidFill>
              </a:rPr>
            </a:br>
            <a:r>
              <a:rPr lang="en-US" sz="1800" dirty="0">
                <a:solidFill>
                  <a:schemeClr val="accent1">
                    <a:lumMod val="50000"/>
                  </a:schemeClr>
                </a:solidFill>
              </a:rPr>
              <a:t>Thank you!  Please contact us with any questions:</a:t>
            </a:r>
            <a:br>
              <a:rPr lang="en-US" sz="1800" dirty="0">
                <a:solidFill>
                  <a:schemeClr val="accent1">
                    <a:lumMod val="50000"/>
                  </a:schemeClr>
                </a:solidFill>
              </a:rPr>
            </a:br>
            <a:r>
              <a:rPr lang="en-US" sz="1800" dirty="0">
                <a:solidFill>
                  <a:schemeClr val="accent1">
                    <a:lumMod val="50000"/>
                  </a:schemeClr>
                </a:solidFill>
              </a:rPr>
              <a:t>CRP Specialist</a:t>
            </a:r>
            <a:br>
              <a:rPr lang="en-US" sz="1800" dirty="0">
                <a:solidFill>
                  <a:schemeClr val="accent1">
                    <a:lumMod val="50000"/>
                  </a:schemeClr>
                </a:solidFill>
              </a:rPr>
            </a:br>
            <a:r>
              <a:rPr lang="en-US" sz="1800" dirty="0">
                <a:solidFill>
                  <a:schemeClr val="accent1">
                    <a:lumMod val="50000"/>
                  </a:schemeClr>
                </a:solidFill>
              </a:rPr>
              <a:t>PO Box 115516</a:t>
            </a:r>
            <a:br>
              <a:rPr lang="en-US" sz="1800" dirty="0">
                <a:solidFill>
                  <a:schemeClr val="accent1">
                    <a:lumMod val="50000"/>
                  </a:schemeClr>
                </a:solidFill>
              </a:rPr>
            </a:br>
            <a:r>
              <a:rPr lang="en-US" sz="1800" dirty="0">
                <a:solidFill>
                  <a:schemeClr val="accent1">
                    <a:lumMod val="50000"/>
                  </a:schemeClr>
                </a:solidFill>
              </a:rPr>
              <a:t>Juneau, AK  99811-5516</a:t>
            </a:r>
            <a:br>
              <a:rPr lang="en-US" sz="1800" dirty="0">
                <a:solidFill>
                  <a:schemeClr val="accent1">
                    <a:lumMod val="50000"/>
                  </a:schemeClr>
                </a:solidFill>
              </a:rPr>
            </a:br>
            <a:r>
              <a:rPr lang="en-US" sz="1800" dirty="0">
                <a:solidFill>
                  <a:schemeClr val="accent1">
                    <a:lumMod val="50000"/>
                  </a:schemeClr>
                </a:solidFill>
              </a:rPr>
              <a:t>(907) 465-6932</a:t>
            </a:r>
            <a:br>
              <a:rPr lang="en-US" sz="1800" dirty="0">
                <a:solidFill>
                  <a:schemeClr val="accent1">
                    <a:lumMod val="50000"/>
                  </a:schemeClr>
                </a:solidFill>
              </a:rPr>
            </a:br>
            <a:r>
              <a:rPr lang="en-US" sz="1800" dirty="0">
                <a:solidFill>
                  <a:schemeClr val="accent1">
                    <a:lumMod val="50000"/>
                  </a:schemeClr>
                </a:solidFill>
                <a:hlinkClick r:id="rId5"/>
              </a:rPr>
              <a:t>dol.dvr.crp@alaska.gov</a:t>
            </a:r>
            <a:br>
              <a:rPr lang="en-US" sz="1800" dirty="0">
                <a:solidFill>
                  <a:schemeClr val="accent1">
                    <a:lumMod val="50000"/>
                  </a:schemeClr>
                </a:solidFill>
              </a:rPr>
            </a:br>
            <a:br>
              <a:rPr lang="en-US" sz="1800" dirty="0">
                <a:solidFill>
                  <a:schemeClr val="accent1">
                    <a:lumMod val="50000"/>
                  </a:schemeClr>
                </a:solidFill>
              </a:rPr>
            </a:br>
            <a:br>
              <a:rPr lang="en-US" sz="1800" dirty="0">
                <a:solidFill>
                  <a:schemeClr val="accent1">
                    <a:lumMod val="50000"/>
                  </a:schemeClr>
                </a:solidFill>
              </a:rPr>
            </a:br>
            <a:r>
              <a:rPr lang="en-US" sz="1800" dirty="0">
                <a:solidFill>
                  <a:schemeClr val="accent1">
                    <a:lumMod val="50000"/>
                  </a:schemeClr>
                </a:solidFill>
              </a:rPr>
              <a:t>	</a:t>
            </a:r>
            <a:r>
              <a:rPr lang="en-US" sz="2800" dirty="0">
                <a:solidFill>
                  <a:schemeClr val="accent1">
                    <a:lumMod val="50000"/>
                  </a:schemeClr>
                </a:solidFill>
              </a:rPr>
              <a:t>Take this brief quiz - </a:t>
            </a:r>
            <a:br>
              <a:rPr lang="en-US" sz="2000" dirty="0">
                <a:solidFill>
                  <a:schemeClr val="accent1">
                    <a:lumMod val="50000"/>
                  </a:schemeClr>
                </a:solidFill>
              </a:rPr>
            </a:br>
            <a:endParaRPr lang="en-US" sz="1600" dirty="0">
              <a:solidFill>
                <a:schemeClr val="accent1">
                  <a:lumMod val="50000"/>
                </a:schemeClr>
              </a:solidFill>
            </a:endParaRPr>
          </a:p>
        </p:txBody>
      </p:sp>
      <p:sp>
        <p:nvSpPr>
          <p:cNvPr id="6" name="Right Arrow 2">
            <a:extLst>
              <a:ext uri="{C183D7F6-B498-43B3-948B-1728B52AA6E4}">
                <adec:decorative xmlns:adec="http://schemas.microsoft.com/office/drawing/2017/decorative" val="1"/>
              </a:ext>
            </a:extLst>
          </p:cNvPr>
          <p:cNvSpPr/>
          <p:nvPr/>
        </p:nvSpPr>
        <p:spPr>
          <a:xfrm rot="20103206">
            <a:off x="3445250" y="4137037"/>
            <a:ext cx="1405467" cy="5926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 name="Picture 3" descr="Assessments | Linking to Thinki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0138" y="2799862"/>
            <a:ext cx="2857500" cy="1905000"/>
          </a:xfrm>
          <a:prstGeom prst="rect">
            <a:avLst/>
          </a:prstGeom>
        </p:spPr>
      </p:pic>
      <p:pic>
        <p:nvPicPr>
          <p:cNvPr id="5" name="CRP Business slide 4">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51525" y="3184525"/>
            <a:ext cx="487363" cy="487363"/>
          </a:xfrm>
          <a:prstGeom prst="rect">
            <a:avLst/>
          </a:prstGeom>
        </p:spPr>
      </p:pic>
      <p:sp>
        <p:nvSpPr>
          <p:cNvPr id="3" name="Text Placeholder 5"/>
          <p:cNvSpPr>
            <a:spLocks noGrp="1"/>
          </p:cNvSpPr>
          <p:nvPr>
            <p:ph type="body" idx="1"/>
          </p:nvPr>
        </p:nvSpPr>
        <p:spPr>
          <a:xfrm>
            <a:off x="677335" y="4896464"/>
            <a:ext cx="8596668" cy="1144897"/>
          </a:xfrm>
        </p:spPr>
        <p:txBody>
          <a:bodyPr>
            <a:normAutofit lnSpcReduction="1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35818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dirty="0">
                <a:solidFill>
                  <a:schemeClr val="accent1">
                    <a:lumMod val="50000"/>
                  </a:schemeClr>
                </a:solidFill>
              </a:rPr>
              <a:t>- Working with counselors</a:t>
            </a:r>
            <a:br>
              <a:rPr lang="en-US" sz="2400" dirty="0">
                <a:solidFill>
                  <a:schemeClr val="accent1">
                    <a:lumMod val="50000"/>
                  </a:schemeClr>
                </a:solidFill>
              </a:rPr>
            </a:br>
            <a:r>
              <a:rPr lang="en-US" sz="2000" dirty="0">
                <a:solidFill>
                  <a:schemeClr val="accent1">
                    <a:lumMod val="50000"/>
                  </a:schemeClr>
                </a:solidFill>
              </a:rPr>
              <a:t>- Working with clients</a:t>
            </a:r>
            <a:br>
              <a:rPr lang="en-US" sz="2000" dirty="0">
                <a:solidFill>
                  <a:schemeClr val="accent1">
                    <a:lumMod val="50000"/>
                  </a:schemeClr>
                </a:solidFill>
              </a:rPr>
            </a:br>
            <a:r>
              <a:rPr lang="en-US" sz="2000" dirty="0">
                <a:solidFill>
                  <a:schemeClr val="accent1">
                    <a:lumMod val="50000"/>
                  </a:schemeClr>
                </a:solidFill>
              </a:rPr>
              <a:t>- Running your business like a business</a:t>
            </a:r>
            <a:br>
              <a:rPr lang="en-US" sz="2000" dirty="0">
                <a:solidFill>
                  <a:schemeClr val="accent1">
                    <a:lumMod val="50000"/>
                  </a:schemeClr>
                </a:solidFill>
              </a:rPr>
            </a:br>
            <a:r>
              <a:rPr lang="en-US" sz="2000" dirty="0">
                <a:solidFill>
                  <a:schemeClr val="accent1">
                    <a:lumMod val="50000"/>
                  </a:schemeClr>
                </a:solidFill>
              </a:rPr>
              <a:t>- Networking</a:t>
            </a:r>
            <a:br>
              <a:rPr lang="en-US" sz="2000" dirty="0">
                <a:solidFill>
                  <a:schemeClr val="accent1">
                    <a:lumMod val="50000"/>
                  </a:schemeClr>
                </a:solidFill>
              </a:rPr>
            </a:br>
            <a:r>
              <a:rPr lang="en-US" sz="2000" dirty="0">
                <a:solidFill>
                  <a:schemeClr val="accent1">
                    <a:lumMod val="50000"/>
                  </a:schemeClr>
                </a:solidFill>
              </a:rPr>
              <a:t>- Authorizations</a:t>
            </a:r>
            <a:br>
              <a:rPr lang="en-US" sz="2000" dirty="0">
                <a:solidFill>
                  <a:schemeClr val="accent1">
                    <a:lumMod val="50000"/>
                  </a:schemeClr>
                </a:solidFill>
              </a:rPr>
            </a:br>
            <a:r>
              <a:rPr lang="en-US" sz="2000" dirty="0">
                <a:solidFill>
                  <a:schemeClr val="accent1">
                    <a:lumMod val="50000"/>
                  </a:schemeClr>
                </a:solidFill>
              </a:rPr>
              <a:t>- Billings and Reports</a:t>
            </a:r>
            <a:br>
              <a:rPr lang="en-US" sz="2000" dirty="0">
                <a:solidFill>
                  <a:schemeClr val="accent1">
                    <a:lumMod val="50000"/>
                  </a:schemeClr>
                </a:solidFill>
              </a:rPr>
            </a:br>
            <a:r>
              <a:rPr lang="en-US" sz="2000" dirty="0">
                <a:solidFill>
                  <a:schemeClr val="accent1">
                    <a:lumMod val="50000"/>
                  </a:schemeClr>
                </a:solidFill>
              </a:rPr>
              <a:t>- Pitfalls</a:t>
            </a:r>
            <a:br>
              <a:rPr lang="en-US" sz="2000" dirty="0">
                <a:solidFill>
                  <a:schemeClr val="accent1">
                    <a:lumMod val="50000"/>
                  </a:schemeClr>
                </a:solidFill>
              </a:rPr>
            </a:br>
            <a:r>
              <a:rPr lang="en-US" sz="2000" dirty="0">
                <a:solidFill>
                  <a:schemeClr val="accent1">
                    <a:lumMod val="50000"/>
                  </a:schemeClr>
                </a:solidFill>
              </a:rPr>
              <a:t>- Repair</a:t>
            </a:r>
            <a:endParaRPr lang="en-US" sz="1600" dirty="0"/>
          </a:p>
        </p:txBody>
      </p:sp>
      <p:sp>
        <p:nvSpPr>
          <p:cNvPr id="3" name="Text Placeholder 2"/>
          <p:cNvSpPr>
            <a:spLocks noGrp="1"/>
          </p:cNvSpPr>
          <p:nvPr>
            <p:ph type="body" idx="1"/>
          </p:nvPr>
        </p:nvSpPr>
        <p:spPr>
          <a:xfrm>
            <a:off x="825910" y="4955458"/>
            <a:ext cx="8448093" cy="1085903"/>
          </a:xfrm>
        </p:spPr>
        <p:txBody>
          <a:bodyPr>
            <a:normAutofit fontScale="92500" lnSpcReduction="1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pic>
        <p:nvPicPr>
          <p:cNvPr id="4" name="Picture 3" descr="mediator blah...blah...: January 20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308" y="2001043"/>
            <a:ext cx="1762155" cy="2366963"/>
          </a:xfrm>
          <a:prstGeom prst="rect">
            <a:avLst/>
          </a:prstGeom>
        </p:spPr>
      </p:pic>
      <p:pic>
        <p:nvPicPr>
          <p:cNvPr id="7" name="CRP Business slide 4">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676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Working with counselors</a:t>
            </a:r>
            <a:br>
              <a:rPr lang="en-US" sz="2000" u="sng" dirty="0">
                <a:solidFill>
                  <a:schemeClr val="accent1">
                    <a:lumMod val="50000"/>
                  </a:schemeClr>
                </a:solidFill>
              </a:rPr>
            </a:br>
            <a:r>
              <a:rPr lang="en-US" sz="1800" dirty="0">
                <a:solidFill>
                  <a:schemeClr val="accent1">
                    <a:lumMod val="50000"/>
                  </a:schemeClr>
                </a:solidFill>
              </a:rPr>
              <a:t>- Keep it professional</a:t>
            </a:r>
            <a:br>
              <a:rPr lang="en-US" sz="1800" dirty="0">
                <a:solidFill>
                  <a:schemeClr val="accent1">
                    <a:lumMod val="50000"/>
                  </a:schemeClr>
                </a:solidFill>
              </a:rPr>
            </a:br>
            <a:r>
              <a:rPr lang="en-US" sz="1800" dirty="0">
                <a:solidFill>
                  <a:schemeClr val="accent1">
                    <a:lumMod val="50000"/>
                  </a:schemeClr>
                </a:solidFill>
              </a:rPr>
              <a:t>- What does the counselor want you to do?</a:t>
            </a:r>
            <a:br>
              <a:rPr lang="en-US" sz="1800" dirty="0">
                <a:solidFill>
                  <a:schemeClr val="accent1">
                    <a:lumMod val="50000"/>
                  </a:schemeClr>
                </a:solidFill>
              </a:rPr>
            </a:br>
            <a:r>
              <a:rPr lang="en-US" sz="1800" dirty="0">
                <a:solidFill>
                  <a:schemeClr val="accent1">
                    <a:lumMod val="50000"/>
                  </a:schemeClr>
                </a:solidFill>
              </a:rPr>
              <a:t>- What are the counselor’s goals?</a:t>
            </a:r>
            <a:br>
              <a:rPr lang="en-US" sz="1800" dirty="0">
                <a:solidFill>
                  <a:schemeClr val="accent1">
                    <a:lumMod val="50000"/>
                  </a:schemeClr>
                </a:solidFill>
              </a:rPr>
            </a:br>
            <a:r>
              <a:rPr lang="en-US" sz="1800" dirty="0">
                <a:solidFill>
                  <a:schemeClr val="accent1">
                    <a:lumMod val="50000"/>
                  </a:schemeClr>
                </a:solidFill>
              </a:rPr>
              <a:t>- What is expected in the report?</a:t>
            </a:r>
            <a:br>
              <a:rPr lang="en-US" sz="1800" dirty="0">
                <a:solidFill>
                  <a:schemeClr val="accent1">
                    <a:lumMod val="50000"/>
                  </a:schemeClr>
                </a:solidFill>
              </a:rPr>
            </a:br>
            <a:r>
              <a:rPr lang="en-US" sz="1800" dirty="0">
                <a:solidFill>
                  <a:schemeClr val="accent1">
                    <a:lumMod val="50000"/>
                  </a:schemeClr>
                </a:solidFill>
              </a:rPr>
              <a:t>- How often do they expect you to contact them?</a:t>
            </a:r>
            <a:br>
              <a:rPr lang="en-US" sz="1800" dirty="0">
                <a:solidFill>
                  <a:schemeClr val="accent1">
                    <a:lumMod val="50000"/>
                  </a:schemeClr>
                </a:solidFill>
              </a:rPr>
            </a:br>
            <a:r>
              <a:rPr lang="en-US" sz="1800" dirty="0">
                <a:solidFill>
                  <a:schemeClr val="accent1">
                    <a:lumMod val="50000"/>
                  </a:schemeClr>
                </a:solidFill>
              </a:rPr>
              <a:t>- Referral and Release</a:t>
            </a:r>
            <a:br>
              <a:rPr lang="en-US" sz="1800" dirty="0">
                <a:solidFill>
                  <a:schemeClr val="accent1">
                    <a:lumMod val="50000"/>
                  </a:schemeClr>
                </a:solidFill>
              </a:rPr>
            </a:br>
            <a:r>
              <a:rPr lang="en-US" sz="1800" dirty="0">
                <a:solidFill>
                  <a:schemeClr val="accent1">
                    <a:lumMod val="50000"/>
                  </a:schemeClr>
                </a:solidFill>
              </a:rPr>
              <a:t>- Communicate</a:t>
            </a:r>
            <a:endParaRPr lang="en-US" sz="1600" dirty="0">
              <a:solidFill>
                <a:schemeClr val="accent1">
                  <a:lumMod val="50000"/>
                </a:schemeClr>
              </a:solidFill>
            </a:endParaRPr>
          </a:p>
        </p:txBody>
      </p:sp>
      <p:pic>
        <p:nvPicPr>
          <p:cNvPr id="7" name="Picture 2" descr="Animated image of two persons shake handin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2692" y="3164830"/>
            <a:ext cx="1928659" cy="1864370"/>
          </a:xfrm>
          <a:prstGeom prst="rect">
            <a:avLst/>
          </a:prstGeom>
        </p:spPr>
      </p:pic>
      <p:pic>
        <p:nvPicPr>
          <p:cNvPr id="4"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3" name="Text Placeholder 4"/>
          <p:cNvSpPr>
            <a:spLocks noGrp="1"/>
          </p:cNvSpPr>
          <p:nvPr>
            <p:ph type="body" idx="1"/>
          </p:nvPr>
        </p:nvSpPr>
        <p:spPr>
          <a:xfrm>
            <a:off x="1091381" y="5029200"/>
            <a:ext cx="8182622" cy="1012162"/>
          </a:xfrm>
        </p:spPr>
        <p:txBody>
          <a:bodyPr>
            <a:normAutofit fontScale="92500" lnSpcReduction="2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28876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4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Working with clients</a:t>
            </a:r>
            <a:br>
              <a:rPr lang="en-US" sz="2000" dirty="0">
                <a:solidFill>
                  <a:schemeClr val="accent1">
                    <a:lumMod val="50000"/>
                  </a:schemeClr>
                </a:solidFill>
              </a:rPr>
            </a:br>
            <a:r>
              <a:rPr lang="en-US" sz="1800" dirty="0">
                <a:solidFill>
                  <a:schemeClr val="accent1">
                    <a:lumMod val="50000"/>
                  </a:schemeClr>
                </a:solidFill>
              </a:rPr>
              <a:t>- Keep it professional</a:t>
            </a:r>
            <a:br>
              <a:rPr lang="en-US" sz="1800" dirty="0">
                <a:solidFill>
                  <a:schemeClr val="accent1">
                    <a:lumMod val="50000"/>
                  </a:schemeClr>
                </a:solidFill>
              </a:rPr>
            </a:br>
            <a:r>
              <a:rPr lang="en-US" sz="1800" dirty="0">
                <a:solidFill>
                  <a:schemeClr val="accent1">
                    <a:lumMod val="50000"/>
                  </a:schemeClr>
                </a:solidFill>
              </a:rPr>
              <a:t>- Explain what DVR has hired you to do</a:t>
            </a:r>
            <a:br>
              <a:rPr lang="en-US" sz="1800" dirty="0">
                <a:solidFill>
                  <a:schemeClr val="accent1">
                    <a:lumMod val="50000"/>
                  </a:schemeClr>
                </a:solidFill>
              </a:rPr>
            </a:br>
            <a:r>
              <a:rPr lang="en-US" sz="1800" dirty="0">
                <a:solidFill>
                  <a:schemeClr val="accent1">
                    <a:lumMod val="50000"/>
                  </a:schemeClr>
                </a:solidFill>
              </a:rPr>
              <a:t>- Set expectations</a:t>
            </a:r>
            <a:br>
              <a:rPr lang="en-US" sz="1800" dirty="0">
                <a:solidFill>
                  <a:schemeClr val="accent1">
                    <a:lumMod val="50000"/>
                  </a:schemeClr>
                </a:solidFill>
              </a:rPr>
            </a:br>
            <a:r>
              <a:rPr lang="en-US" sz="1800" dirty="0">
                <a:solidFill>
                  <a:schemeClr val="accent1">
                    <a:lumMod val="50000"/>
                  </a:schemeClr>
                </a:solidFill>
              </a:rPr>
              <a:t>- Set boundaries</a:t>
            </a:r>
            <a:br>
              <a:rPr lang="en-US" sz="1800" dirty="0">
                <a:solidFill>
                  <a:schemeClr val="accent1">
                    <a:lumMod val="50000"/>
                  </a:schemeClr>
                </a:solidFill>
              </a:rPr>
            </a:br>
            <a:r>
              <a:rPr lang="en-US" sz="1800" dirty="0">
                <a:solidFill>
                  <a:schemeClr val="accent1">
                    <a:lumMod val="50000"/>
                  </a:schemeClr>
                </a:solidFill>
              </a:rPr>
              <a:t>- Be punctual</a:t>
            </a:r>
            <a:br>
              <a:rPr lang="en-US" sz="1800" dirty="0">
                <a:solidFill>
                  <a:schemeClr val="accent1">
                    <a:lumMod val="50000"/>
                  </a:schemeClr>
                </a:solidFill>
              </a:rPr>
            </a:br>
            <a:r>
              <a:rPr lang="en-US" sz="1800" dirty="0">
                <a:solidFill>
                  <a:schemeClr val="accent1">
                    <a:lumMod val="50000"/>
                  </a:schemeClr>
                </a:solidFill>
              </a:rPr>
              <a:t>- Take notes</a:t>
            </a:r>
            <a:br>
              <a:rPr lang="en-US" sz="1800" dirty="0">
                <a:solidFill>
                  <a:schemeClr val="accent1">
                    <a:lumMod val="50000"/>
                  </a:schemeClr>
                </a:solidFill>
              </a:rPr>
            </a:br>
            <a:r>
              <a:rPr lang="en-US" sz="1800" dirty="0">
                <a:solidFill>
                  <a:schemeClr val="accent1">
                    <a:lumMod val="50000"/>
                  </a:schemeClr>
                </a:solidFill>
              </a:rPr>
              <a:t>- Update your report</a:t>
            </a:r>
            <a:br>
              <a:rPr lang="en-US" sz="1800" dirty="0">
                <a:solidFill>
                  <a:schemeClr val="accent1">
                    <a:lumMod val="50000"/>
                  </a:schemeClr>
                </a:solidFill>
              </a:rPr>
            </a:br>
            <a:r>
              <a:rPr lang="en-US" sz="1800" dirty="0">
                <a:solidFill>
                  <a:schemeClr val="accent1">
                    <a:lumMod val="50000"/>
                  </a:schemeClr>
                </a:solidFill>
              </a:rPr>
              <a:t>- Communicate</a:t>
            </a:r>
            <a:endParaRPr lang="en-US" sz="1600" dirty="0">
              <a:solidFill>
                <a:schemeClr val="accent1">
                  <a:lumMod val="50000"/>
                </a:schemeClr>
              </a:solidFill>
            </a:endParaRPr>
          </a:p>
        </p:txBody>
      </p:sp>
      <p:pic>
        <p:nvPicPr>
          <p:cNvPr id="4" name="Picture 2" descr="Research index supports the idea of being “good with people” at work — The People Equ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533" y="2413000"/>
            <a:ext cx="2247900" cy="1498600"/>
          </a:xfrm>
          <a:prstGeom prst="rect">
            <a:avLst/>
          </a:prstGeom>
        </p:spPr>
      </p:pic>
      <p:pic>
        <p:nvPicPr>
          <p:cNvPr id="8"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3" name="Text Placeholder 4"/>
          <p:cNvSpPr>
            <a:spLocks noGrp="1"/>
          </p:cNvSpPr>
          <p:nvPr>
            <p:ph type="body" idx="1"/>
          </p:nvPr>
        </p:nvSpPr>
        <p:spPr>
          <a:xfrm>
            <a:off x="973394" y="5029200"/>
            <a:ext cx="8300608" cy="1012161"/>
          </a:xfrm>
        </p:spPr>
        <p:txBody>
          <a:bodyPr>
            <a:normAutofit fontScale="92500" lnSpcReduction="2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15487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58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860800"/>
          </a:xfrm>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Running your business like a business</a:t>
            </a:r>
            <a:br>
              <a:rPr lang="en-US" sz="2000" dirty="0">
                <a:solidFill>
                  <a:schemeClr val="accent1">
                    <a:lumMod val="50000"/>
                  </a:schemeClr>
                </a:solidFill>
              </a:rPr>
            </a:br>
            <a:r>
              <a:rPr lang="en-US" sz="1800" dirty="0">
                <a:solidFill>
                  <a:schemeClr val="accent1">
                    <a:lumMod val="50000"/>
                  </a:schemeClr>
                </a:solidFill>
              </a:rPr>
              <a:t>- CRP application process</a:t>
            </a:r>
            <a:br>
              <a:rPr lang="en-US" sz="1800" dirty="0">
                <a:solidFill>
                  <a:schemeClr val="accent1">
                    <a:lumMod val="50000"/>
                  </a:schemeClr>
                </a:solidFill>
              </a:rPr>
            </a:br>
            <a:r>
              <a:rPr lang="en-US" sz="1800" dirty="0">
                <a:solidFill>
                  <a:schemeClr val="accent1">
                    <a:lumMod val="50000"/>
                  </a:schemeClr>
                </a:solidFill>
              </a:rPr>
              <a:t>- Licenses</a:t>
            </a:r>
            <a:br>
              <a:rPr lang="en-US" sz="1800" dirty="0">
                <a:solidFill>
                  <a:schemeClr val="accent1">
                    <a:lumMod val="50000"/>
                  </a:schemeClr>
                </a:solidFill>
              </a:rPr>
            </a:br>
            <a:r>
              <a:rPr lang="en-US" sz="1800" dirty="0">
                <a:solidFill>
                  <a:schemeClr val="accent1">
                    <a:lumMod val="50000"/>
                  </a:schemeClr>
                </a:solidFill>
              </a:rPr>
              <a:t>- Insurance</a:t>
            </a:r>
            <a:br>
              <a:rPr lang="en-US" sz="1800" dirty="0">
                <a:solidFill>
                  <a:schemeClr val="accent1">
                    <a:lumMod val="50000"/>
                  </a:schemeClr>
                </a:solidFill>
              </a:rPr>
            </a:br>
            <a:r>
              <a:rPr lang="en-US" sz="1800" dirty="0">
                <a:solidFill>
                  <a:schemeClr val="accent1">
                    <a:lumMod val="50000"/>
                  </a:schemeClr>
                </a:solidFill>
              </a:rPr>
              <a:t>- Training</a:t>
            </a:r>
            <a:br>
              <a:rPr lang="en-US" sz="1800" dirty="0">
                <a:solidFill>
                  <a:schemeClr val="accent1">
                    <a:lumMod val="50000"/>
                  </a:schemeClr>
                </a:solidFill>
              </a:rPr>
            </a:br>
            <a:r>
              <a:rPr lang="en-US" sz="1800" dirty="0">
                <a:solidFill>
                  <a:schemeClr val="accent1">
                    <a:lumMod val="50000"/>
                  </a:schemeClr>
                </a:solidFill>
              </a:rPr>
              <a:t>- Local office introductions</a:t>
            </a:r>
            <a:br>
              <a:rPr lang="en-US" sz="1800" dirty="0">
                <a:solidFill>
                  <a:schemeClr val="accent1">
                    <a:lumMod val="50000"/>
                  </a:schemeClr>
                </a:solidFill>
              </a:rPr>
            </a:br>
            <a:r>
              <a:rPr lang="en-US" sz="1800" dirty="0">
                <a:solidFill>
                  <a:schemeClr val="accent1">
                    <a:lumMod val="50000"/>
                  </a:schemeClr>
                </a:solidFill>
              </a:rPr>
              <a:t>- Taxes</a:t>
            </a:r>
            <a:br>
              <a:rPr lang="en-US" sz="1800" dirty="0">
                <a:solidFill>
                  <a:schemeClr val="accent1">
                    <a:lumMod val="50000"/>
                  </a:schemeClr>
                </a:solidFill>
              </a:rPr>
            </a:br>
            <a:r>
              <a:rPr lang="en-US" sz="1800" dirty="0">
                <a:solidFill>
                  <a:schemeClr val="accent1">
                    <a:lumMod val="50000"/>
                  </a:schemeClr>
                </a:solidFill>
              </a:rPr>
              <a:t>- Your office</a:t>
            </a:r>
            <a:br>
              <a:rPr lang="en-US" sz="1800" dirty="0">
                <a:solidFill>
                  <a:schemeClr val="accent1">
                    <a:lumMod val="50000"/>
                  </a:schemeClr>
                </a:solidFill>
              </a:rPr>
            </a:br>
            <a:r>
              <a:rPr lang="en-US" sz="1800" dirty="0">
                <a:solidFill>
                  <a:schemeClr val="accent1">
                    <a:lumMod val="50000"/>
                  </a:schemeClr>
                </a:solidFill>
              </a:rPr>
              <a:t>- Your staff</a:t>
            </a:r>
            <a:endParaRPr lang="en-US" sz="1600" dirty="0"/>
          </a:p>
        </p:txBody>
      </p:sp>
      <p:pic>
        <p:nvPicPr>
          <p:cNvPr id="4" name="Picture 2" descr="Free illustration: Insurance, Protection, Family - Free Image on Pixabay - 9118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258" y="1828800"/>
            <a:ext cx="3103880" cy="2641600"/>
          </a:xfrm>
          <a:prstGeom prst="rect">
            <a:avLst/>
          </a:prstGeom>
        </p:spPr>
      </p:pic>
      <p:pic>
        <p:nvPicPr>
          <p:cNvPr id="6"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3" name="Text Placeholder 4"/>
          <p:cNvSpPr>
            <a:spLocks noGrp="1"/>
          </p:cNvSpPr>
          <p:nvPr>
            <p:ph type="body" idx="1"/>
          </p:nvPr>
        </p:nvSpPr>
        <p:spPr>
          <a:xfrm>
            <a:off x="1135626" y="5027613"/>
            <a:ext cx="8138376" cy="1013749"/>
          </a:xfrm>
        </p:spPr>
        <p:txBody>
          <a:bodyPr>
            <a:normAutofit fontScale="92500" lnSpcReduction="2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406704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8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Networking</a:t>
            </a:r>
            <a:br>
              <a:rPr lang="en-US" sz="2000" dirty="0">
                <a:solidFill>
                  <a:schemeClr val="accent1">
                    <a:lumMod val="50000"/>
                  </a:schemeClr>
                </a:solidFill>
              </a:rPr>
            </a:br>
            <a:r>
              <a:rPr lang="en-US" sz="1800" dirty="0">
                <a:solidFill>
                  <a:schemeClr val="accent1">
                    <a:lumMod val="50000"/>
                  </a:schemeClr>
                </a:solidFill>
              </a:rPr>
              <a:t>- Join local gatherings such as your Chamber of Commerce</a:t>
            </a:r>
            <a:br>
              <a:rPr lang="en-US" sz="1800" dirty="0">
                <a:solidFill>
                  <a:schemeClr val="accent1">
                    <a:lumMod val="50000"/>
                  </a:schemeClr>
                </a:solidFill>
              </a:rPr>
            </a:br>
            <a:r>
              <a:rPr lang="en-US" sz="1800" dirty="0">
                <a:solidFill>
                  <a:schemeClr val="accent1">
                    <a:lumMod val="50000"/>
                  </a:schemeClr>
                </a:solidFill>
              </a:rPr>
              <a:t>- Cold calls to employers</a:t>
            </a:r>
            <a:br>
              <a:rPr lang="en-US" sz="1800" dirty="0">
                <a:solidFill>
                  <a:schemeClr val="accent1">
                    <a:lumMod val="50000"/>
                  </a:schemeClr>
                </a:solidFill>
              </a:rPr>
            </a:br>
            <a:r>
              <a:rPr lang="en-US" sz="1800" dirty="0">
                <a:solidFill>
                  <a:schemeClr val="accent1">
                    <a:lumMod val="50000"/>
                  </a:schemeClr>
                </a:solidFill>
              </a:rPr>
              <a:t>- Scout out and observe businesses</a:t>
            </a:r>
            <a:br>
              <a:rPr lang="en-US" sz="1800" dirty="0">
                <a:solidFill>
                  <a:schemeClr val="accent1">
                    <a:lumMod val="50000"/>
                  </a:schemeClr>
                </a:solidFill>
              </a:rPr>
            </a:br>
            <a:r>
              <a:rPr lang="en-US" sz="1800" dirty="0">
                <a:solidFill>
                  <a:schemeClr val="accent1">
                    <a:lumMod val="50000"/>
                  </a:schemeClr>
                </a:solidFill>
              </a:rPr>
              <a:t>- Join/attend DVR’s Job-X and other opportunities</a:t>
            </a:r>
            <a:br>
              <a:rPr lang="en-US" sz="1800" dirty="0">
                <a:solidFill>
                  <a:schemeClr val="accent1">
                    <a:lumMod val="50000"/>
                  </a:schemeClr>
                </a:solidFill>
              </a:rPr>
            </a:br>
            <a:r>
              <a:rPr lang="en-US" sz="1800" dirty="0">
                <a:solidFill>
                  <a:schemeClr val="accent1">
                    <a:lumMod val="50000"/>
                  </a:schemeClr>
                </a:solidFill>
              </a:rPr>
              <a:t>- Get to know other CRPs</a:t>
            </a:r>
            <a:br>
              <a:rPr lang="en-US" sz="1800" dirty="0">
                <a:solidFill>
                  <a:schemeClr val="accent1">
                    <a:lumMod val="50000"/>
                  </a:schemeClr>
                </a:solidFill>
              </a:rPr>
            </a:br>
            <a:r>
              <a:rPr lang="en-US" sz="1800" dirty="0">
                <a:solidFill>
                  <a:schemeClr val="accent1">
                    <a:lumMod val="50000"/>
                  </a:schemeClr>
                </a:solidFill>
              </a:rPr>
              <a:t>- Share your business cards</a:t>
            </a:r>
            <a:br>
              <a:rPr lang="en-US" sz="1800" dirty="0">
                <a:solidFill>
                  <a:schemeClr val="accent1">
                    <a:lumMod val="50000"/>
                  </a:schemeClr>
                </a:solidFill>
              </a:rPr>
            </a:br>
            <a:r>
              <a:rPr lang="en-US" sz="1800" dirty="0">
                <a:solidFill>
                  <a:schemeClr val="accent1">
                    <a:lumMod val="50000"/>
                  </a:schemeClr>
                </a:solidFill>
              </a:rPr>
              <a:t>- Communicate</a:t>
            </a:r>
            <a:endParaRPr lang="en-US" sz="1600" dirty="0">
              <a:solidFill>
                <a:schemeClr val="accent1">
                  <a:lumMod val="50000"/>
                </a:schemeClr>
              </a:solidFill>
            </a:endParaRPr>
          </a:p>
        </p:txBody>
      </p:sp>
      <p:pic>
        <p:nvPicPr>
          <p:cNvPr id="6" name="CRP Business slide 2">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pic>
        <p:nvPicPr>
          <p:cNvPr id="4" name="Picture 3" descr="Free Creative Business Card v3 by Pixeden on DeviantAr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3178" y="2336800"/>
            <a:ext cx="2790825" cy="1905000"/>
          </a:xfrm>
          <a:prstGeom prst="rect">
            <a:avLst/>
          </a:prstGeom>
        </p:spPr>
      </p:pic>
      <p:sp>
        <p:nvSpPr>
          <p:cNvPr id="3" name="Text Placeholder 4"/>
          <p:cNvSpPr>
            <a:spLocks noGrp="1"/>
          </p:cNvSpPr>
          <p:nvPr>
            <p:ph type="body" idx="1"/>
          </p:nvPr>
        </p:nvSpPr>
        <p:spPr>
          <a:xfrm>
            <a:off x="1150373" y="5073444"/>
            <a:ext cx="8123629" cy="967917"/>
          </a:xfrm>
        </p:spPr>
        <p:txBody>
          <a:bodyPr>
            <a:normAutofit fontScale="92500" lnSpcReduction="2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5875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29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Authorizations</a:t>
            </a:r>
            <a:br>
              <a:rPr lang="en-US" sz="2000" dirty="0">
                <a:solidFill>
                  <a:schemeClr val="accent1">
                    <a:lumMod val="50000"/>
                  </a:schemeClr>
                </a:solidFill>
              </a:rPr>
            </a:br>
            <a:r>
              <a:rPr lang="en-US" sz="1800" dirty="0">
                <a:solidFill>
                  <a:schemeClr val="accent1">
                    <a:lumMod val="50000"/>
                  </a:schemeClr>
                </a:solidFill>
              </a:rPr>
              <a:t>- Make sure you have one</a:t>
            </a:r>
            <a:br>
              <a:rPr lang="en-US" sz="1800" dirty="0">
                <a:solidFill>
                  <a:schemeClr val="accent1">
                    <a:lumMod val="50000"/>
                  </a:schemeClr>
                </a:solidFill>
              </a:rPr>
            </a:br>
            <a:r>
              <a:rPr lang="en-US" sz="1800" dirty="0">
                <a:solidFill>
                  <a:schemeClr val="accent1">
                    <a:lumMod val="50000"/>
                  </a:schemeClr>
                </a:solidFill>
              </a:rPr>
              <a:t>- Contact VRA or VRC if it’s not accurate</a:t>
            </a:r>
            <a:br>
              <a:rPr lang="en-US" sz="1800" dirty="0">
                <a:solidFill>
                  <a:schemeClr val="accent1">
                    <a:lumMod val="50000"/>
                  </a:schemeClr>
                </a:solidFill>
              </a:rPr>
            </a:br>
            <a:r>
              <a:rPr lang="en-US" sz="1800" dirty="0">
                <a:solidFill>
                  <a:schemeClr val="accent1">
                    <a:lumMod val="50000"/>
                  </a:schemeClr>
                </a:solidFill>
              </a:rPr>
              <a:t>- Make sure you understand exactly what your VRC wants</a:t>
            </a:r>
            <a:br>
              <a:rPr lang="en-US" sz="1800" dirty="0">
                <a:solidFill>
                  <a:schemeClr val="accent1">
                    <a:lumMod val="50000"/>
                  </a:schemeClr>
                </a:solidFill>
              </a:rPr>
            </a:br>
            <a:r>
              <a:rPr lang="en-US" sz="1800" dirty="0">
                <a:solidFill>
                  <a:schemeClr val="accent1">
                    <a:lumMod val="50000"/>
                  </a:schemeClr>
                </a:solidFill>
              </a:rPr>
              <a:t>- Watch the authorized dates and hours</a:t>
            </a:r>
            <a:br>
              <a:rPr lang="en-US" sz="1800" dirty="0">
                <a:solidFill>
                  <a:schemeClr val="accent1">
                    <a:lumMod val="50000"/>
                  </a:schemeClr>
                </a:solidFill>
              </a:rPr>
            </a:br>
            <a:r>
              <a:rPr lang="en-US" sz="1800" dirty="0">
                <a:solidFill>
                  <a:schemeClr val="accent1">
                    <a:lumMod val="50000"/>
                  </a:schemeClr>
                </a:solidFill>
              </a:rPr>
              <a:t>- If you think you may need more hours, contact your VRA or VRC before it exhausts.</a:t>
            </a:r>
            <a:endParaRPr lang="en-US" sz="1600" dirty="0"/>
          </a:p>
        </p:txBody>
      </p:sp>
      <p:pic>
        <p:nvPicPr>
          <p:cNvPr id="6" name="Picture 2" descr="Franklin Matters: Upcoming Events in Franklin, MA Area: FRI 4/1/16 - THU 4/7/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1667" y="3509631"/>
            <a:ext cx="2328333" cy="1746250"/>
          </a:xfrm>
          <a:prstGeom prst="rect">
            <a:avLst/>
          </a:prstGeom>
        </p:spPr>
      </p:pic>
      <p:pic>
        <p:nvPicPr>
          <p:cNvPr id="5"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3" name="Text Placeholder 4"/>
          <p:cNvSpPr>
            <a:spLocks noGrp="1"/>
          </p:cNvSpPr>
          <p:nvPr>
            <p:ph type="body" idx="1"/>
          </p:nvPr>
        </p:nvSpPr>
        <p:spPr>
          <a:xfrm>
            <a:off x="1120877" y="4999702"/>
            <a:ext cx="8153125" cy="1041659"/>
          </a:xfrm>
        </p:spPr>
        <p:txBody>
          <a:bodyPr>
            <a:normAutofit fontScale="92500" lnSpcReduction="2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26447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5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Billings and Reports</a:t>
            </a:r>
            <a:br>
              <a:rPr lang="en-US" sz="2000" dirty="0">
                <a:solidFill>
                  <a:schemeClr val="accent1">
                    <a:lumMod val="50000"/>
                  </a:schemeClr>
                </a:solidFill>
              </a:rPr>
            </a:br>
            <a:r>
              <a:rPr lang="en-US" sz="1800" dirty="0">
                <a:solidFill>
                  <a:schemeClr val="accent1">
                    <a:lumMod val="50000"/>
                  </a:schemeClr>
                </a:solidFill>
              </a:rPr>
              <a:t>- Make sure all necessary information is on both the billing and the report</a:t>
            </a:r>
            <a:br>
              <a:rPr lang="en-US" sz="2000" dirty="0">
                <a:solidFill>
                  <a:schemeClr val="accent1">
                    <a:lumMod val="50000"/>
                  </a:schemeClr>
                </a:solidFill>
              </a:rPr>
            </a:br>
            <a:r>
              <a:rPr lang="en-US" sz="1800" dirty="0">
                <a:solidFill>
                  <a:schemeClr val="accent1">
                    <a:lumMod val="50000"/>
                  </a:schemeClr>
                </a:solidFill>
              </a:rPr>
              <a:t>- Due to DVR 30-days after expiration</a:t>
            </a:r>
            <a:br>
              <a:rPr lang="en-US" sz="1800" dirty="0">
                <a:solidFill>
                  <a:schemeClr val="accent1">
                    <a:lumMod val="50000"/>
                  </a:schemeClr>
                </a:solidFill>
              </a:rPr>
            </a:br>
            <a:r>
              <a:rPr lang="en-US" sz="1800" dirty="0">
                <a:solidFill>
                  <a:schemeClr val="accent1">
                    <a:lumMod val="50000"/>
                  </a:schemeClr>
                </a:solidFill>
              </a:rPr>
              <a:t>- Notify DVR if it will be late</a:t>
            </a:r>
            <a:br>
              <a:rPr lang="en-US" sz="1800" dirty="0">
                <a:solidFill>
                  <a:schemeClr val="accent1">
                    <a:lumMod val="50000"/>
                  </a:schemeClr>
                </a:solidFill>
              </a:rPr>
            </a:br>
            <a:r>
              <a:rPr lang="en-US" sz="1800" dirty="0">
                <a:solidFill>
                  <a:schemeClr val="accent1">
                    <a:lumMod val="50000"/>
                  </a:schemeClr>
                </a:solidFill>
              </a:rPr>
              <a:t>- Cannot cross over State Fiscal Years (SFY)</a:t>
            </a:r>
            <a:br>
              <a:rPr lang="en-US" sz="1800" dirty="0">
                <a:solidFill>
                  <a:schemeClr val="accent1">
                    <a:lumMod val="50000"/>
                  </a:schemeClr>
                </a:solidFill>
              </a:rPr>
            </a:br>
            <a:r>
              <a:rPr lang="en-US" sz="1800" dirty="0">
                <a:solidFill>
                  <a:schemeClr val="accent1">
                    <a:lumMod val="50000"/>
                  </a:schemeClr>
                </a:solidFill>
              </a:rPr>
              <a:t>- Double check your math</a:t>
            </a:r>
            <a:br>
              <a:rPr lang="en-US" sz="1800" dirty="0">
                <a:solidFill>
                  <a:schemeClr val="accent1">
                    <a:lumMod val="50000"/>
                  </a:schemeClr>
                </a:solidFill>
              </a:rPr>
            </a:br>
            <a:r>
              <a:rPr lang="en-US" sz="1800" dirty="0">
                <a:solidFill>
                  <a:schemeClr val="accent1">
                    <a:lumMod val="50000"/>
                  </a:schemeClr>
                </a:solidFill>
              </a:rPr>
              <a:t>- Don’t bill for hours you didn’t work</a:t>
            </a:r>
            <a:endParaRPr lang="en-US" sz="1600" dirty="0">
              <a:solidFill>
                <a:schemeClr val="accent1">
                  <a:lumMod val="50000"/>
                </a:schemeClr>
              </a:solidFill>
            </a:endParaRPr>
          </a:p>
        </p:txBody>
      </p:sp>
      <p:pic>
        <p:nvPicPr>
          <p:cNvPr id="4" name="Picture 2" descr="75+ Free Stock Images 3D Human Character Best Collection &amp; High Resolu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967" y="2044700"/>
            <a:ext cx="2425700" cy="2425700"/>
          </a:xfrm>
          <a:prstGeom prst="rect">
            <a:avLst/>
          </a:prstGeom>
        </p:spPr>
      </p:pic>
      <p:pic>
        <p:nvPicPr>
          <p:cNvPr id="6"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3" name="Text Placeholder 4"/>
          <p:cNvSpPr>
            <a:spLocks noGrp="1"/>
          </p:cNvSpPr>
          <p:nvPr>
            <p:ph type="body" idx="1"/>
          </p:nvPr>
        </p:nvSpPr>
        <p:spPr>
          <a:xfrm>
            <a:off x="1032386" y="5043948"/>
            <a:ext cx="8241615" cy="997413"/>
          </a:xfrm>
        </p:spPr>
        <p:txBody>
          <a:bodyPr>
            <a:normAutofit fontScale="92500" lnSpcReduction="2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14446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9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solidFill>
                  <a:schemeClr val="accent1">
                    <a:lumMod val="50000"/>
                  </a:schemeClr>
                </a:solidFill>
              </a:rPr>
              <a:t>Running your Community Rehabilitation Provider Business</a:t>
            </a:r>
            <a:br>
              <a:rPr lang="en-US" sz="2400" dirty="0">
                <a:solidFill>
                  <a:schemeClr val="accent1">
                    <a:lumMod val="50000"/>
                  </a:schemeClr>
                </a:solidFill>
              </a:rPr>
            </a:br>
            <a:br>
              <a:rPr lang="en-US" sz="2400" dirty="0">
                <a:solidFill>
                  <a:schemeClr val="accent1">
                    <a:lumMod val="50000"/>
                  </a:schemeClr>
                </a:solidFill>
              </a:rPr>
            </a:br>
            <a:r>
              <a:rPr lang="en-US" sz="2000" u="sng" dirty="0">
                <a:solidFill>
                  <a:schemeClr val="accent1">
                    <a:lumMod val="50000"/>
                  </a:schemeClr>
                </a:solidFill>
              </a:rPr>
              <a:t>Pitfalls</a:t>
            </a:r>
            <a:br>
              <a:rPr lang="en-US" sz="2000" dirty="0">
                <a:solidFill>
                  <a:schemeClr val="accent1">
                    <a:lumMod val="50000"/>
                  </a:schemeClr>
                </a:solidFill>
              </a:rPr>
            </a:br>
            <a:r>
              <a:rPr lang="en-US" sz="1800" dirty="0">
                <a:solidFill>
                  <a:schemeClr val="accent1">
                    <a:lumMod val="50000"/>
                  </a:schemeClr>
                </a:solidFill>
              </a:rPr>
              <a:t>- Something other than a CRP/client relationship</a:t>
            </a:r>
            <a:br>
              <a:rPr lang="en-US" sz="1800" dirty="0">
                <a:solidFill>
                  <a:schemeClr val="accent1">
                    <a:lumMod val="50000"/>
                  </a:schemeClr>
                </a:solidFill>
              </a:rPr>
            </a:br>
            <a:r>
              <a:rPr lang="en-US" sz="1800" dirty="0">
                <a:solidFill>
                  <a:schemeClr val="accent1">
                    <a:lumMod val="50000"/>
                  </a:schemeClr>
                </a:solidFill>
              </a:rPr>
              <a:t>- Lack of communication</a:t>
            </a:r>
            <a:br>
              <a:rPr lang="en-US" sz="1800" dirty="0">
                <a:solidFill>
                  <a:schemeClr val="accent1">
                    <a:lumMod val="50000"/>
                  </a:schemeClr>
                </a:solidFill>
              </a:rPr>
            </a:br>
            <a:r>
              <a:rPr lang="en-US" sz="1800" dirty="0">
                <a:solidFill>
                  <a:schemeClr val="accent1">
                    <a:lumMod val="50000"/>
                  </a:schemeClr>
                </a:solidFill>
              </a:rPr>
              <a:t>- Not adhering to the AFP specifications</a:t>
            </a:r>
            <a:br>
              <a:rPr lang="en-US" sz="1800" dirty="0">
                <a:solidFill>
                  <a:schemeClr val="accent1">
                    <a:lumMod val="50000"/>
                  </a:schemeClr>
                </a:solidFill>
              </a:rPr>
            </a:br>
            <a:r>
              <a:rPr lang="en-US" sz="1800" dirty="0">
                <a:solidFill>
                  <a:schemeClr val="accent1">
                    <a:lumMod val="50000"/>
                  </a:schemeClr>
                </a:solidFill>
              </a:rPr>
              <a:t>- Sloppy, inaccurate or partial reports</a:t>
            </a:r>
            <a:br>
              <a:rPr lang="en-US" sz="1800" dirty="0">
                <a:solidFill>
                  <a:schemeClr val="accent1">
                    <a:lumMod val="50000"/>
                  </a:schemeClr>
                </a:solidFill>
              </a:rPr>
            </a:br>
            <a:r>
              <a:rPr lang="en-US" sz="1800" dirty="0">
                <a:solidFill>
                  <a:schemeClr val="accent1">
                    <a:lumMod val="50000"/>
                  </a:schemeClr>
                </a:solidFill>
              </a:rPr>
              <a:t>- Late billings and reports</a:t>
            </a:r>
            <a:br>
              <a:rPr lang="en-US" sz="1800" dirty="0">
                <a:solidFill>
                  <a:schemeClr val="accent1">
                    <a:lumMod val="50000"/>
                  </a:schemeClr>
                </a:solidFill>
              </a:rPr>
            </a:br>
            <a:r>
              <a:rPr lang="en-US" sz="1800" dirty="0">
                <a:solidFill>
                  <a:schemeClr val="accent1">
                    <a:lumMod val="50000"/>
                  </a:schemeClr>
                </a:solidFill>
              </a:rPr>
              <a:t>- Not keeping up with your licensing, insurance or Workers Comp</a:t>
            </a:r>
            <a:br>
              <a:rPr lang="en-US" sz="1800" dirty="0">
                <a:solidFill>
                  <a:schemeClr val="accent1">
                    <a:lumMod val="50000"/>
                  </a:schemeClr>
                </a:solidFill>
              </a:rPr>
            </a:br>
            <a:r>
              <a:rPr lang="en-US" sz="1800" dirty="0">
                <a:solidFill>
                  <a:schemeClr val="accent1">
                    <a:lumMod val="50000"/>
                  </a:schemeClr>
                </a:solidFill>
              </a:rPr>
              <a:t>- Not networking</a:t>
            </a:r>
          </a:p>
        </p:txBody>
      </p:sp>
      <p:pic>
        <p:nvPicPr>
          <p:cNvPr id="4" name="Picture 2" descr="Foreshadowing Pitfalls for the Affordable Care Act | Policy Prescripti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9534" y="4013200"/>
            <a:ext cx="1849310" cy="1656955"/>
          </a:xfrm>
          <a:prstGeom prst="rect">
            <a:avLst/>
          </a:prstGeom>
        </p:spPr>
      </p:pic>
      <p:pic>
        <p:nvPicPr>
          <p:cNvPr id="7" name="CRP Business slide 3">
            <a:hlinkClick r:id="" action="ppaction://media"/>
            <a:extLs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487363" cy="487363"/>
          </a:xfrm>
          <a:prstGeom prst="rect">
            <a:avLst/>
          </a:prstGeom>
        </p:spPr>
      </p:pic>
      <p:sp>
        <p:nvSpPr>
          <p:cNvPr id="3" name="Text Placeholder 4"/>
          <p:cNvSpPr>
            <a:spLocks noGrp="1"/>
          </p:cNvSpPr>
          <p:nvPr>
            <p:ph type="body" idx="1"/>
          </p:nvPr>
        </p:nvSpPr>
        <p:spPr>
          <a:xfrm>
            <a:off x="973394" y="5029200"/>
            <a:ext cx="8300609" cy="1012162"/>
          </a:xfrm>
        </p:spPr>
        <p:txBody>
          <a:bodyPr>
            <a:normAutofit fontScale="92500" lnSpcReduction="20000"/>
          </a:bodyPr>
          <a:lstStyle/>
          <a:p>
            <a:pPr algn="r"/>
            <a:r>
              <a:rPr lang="en-US" dirty="0">
                <a:solidFill>
                  <a:schemeClr val="tx1">
                    <a:lumMod val="50000"/>
                    <a:lumOff val="50000"/>
                  </a:schemeClr>
                </a:solidFill>
              </a:rPr>
              <a:t>State of Alaska</a:t>
            </a:r>
          </a:p>
          <a:p>
            <a:pPr algn="r"/>
            <a:r>
              <a:rPr lang="en-US" dirty="0">
                <a:solidFill>
                  <a:schemeClr val="tx1">
                    <a:lumMod val="50000"/>
                    <a:lumOff val="50000"/>
                  </a:schemeClr>
                </a:solidFill>
              </a:rPr>
              <a:t>Department of Labor and Workforce Development</a:t>
            </a:r>
          </a:p>
          <a:p>
            <a:pPr algn="r"/>
            <a:r>
              <a:rPr lang="en-US" dirty="0">
                <a:solidFill>
                  <a:schemeClr val="tx1">
                    <a:lumMod val="50000"/>
                    <a:lumOff val="50000"/>
                  </a:schemeClr>
                </a:solidFill>
              </a:rPr>
              <a:t>Division of Vocational Rehabilitation</a:t>
            </a:r>
          </a:p>
        </p:txBody>
      </p:sp>
    </p:spTree>
    <p:extLst>
      <p:ext uri="{BB962C8B-B14F-4D97-AF65-F5344CB8AC3E}">
        <p14:creationId xmlns:p14="http://schemas.microsoft.com/office/powerpoint/2010/main" val="368321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920</TotalTime>
  <Words>2099</Words>
  <Application>Microsoft Office PowerPoint</Application>
  <PresentationFormat>Widescreen</PresentationFormat>
  <Paragraphs>80</Paragraphs>
  <Slides>11</Slides>
  <Notes>11</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Running Your Community Rehabilitation Provider (CRP) Business</vt:lpstr>
      <vt:lpstr>Running your Community Rehabilitation Provider Business  - Working with counselors - Working with clients - Running your business like a business - Networking - Authorizations - Billings and Reports - Pitfalls - Repair</vt:lpstr>
      <vt:lpstr>Running your Community Rehabilitation Provider Business  Working with counselors - Keep it professional - What does the counselor want you to do? - What are the counselor’s goals? - What is expected in the report? - How often do they expect you to contact them? - Referral and Release - Communicate</vt:lpstr>
      <vt:lpstr>Running your Community Rehabilitation Provider Business  Working with clients - Keep it professional - Explain what DVR has hired you to do - Set expectations - Set boundaries - Be punctual - Take notes - Update your report - Communicate</vt:lpstr>
      <vt:lpstr>Running your Community Rehabilitation Provider Business  Running your business like a business - CRP application process - Licenses - Insurance - Training - Local office introductions - Taxes - Your office - Your staff</vt:lpstr>
      <vt:lpstr>Running your Community Rehabilitation Provider Business  Networking - Join local gatherings such as your Chamber of Commerce - Cold calls to employers - Scout out and observe businesses - Join/attend DVR’s Job-X and other opportunities - Get to know other CRPs - Share your business cards - Communicate</vt:lpstr>
      <vt:lpstr>Running your Community Rehabilitation Provider Business  Authorizations - Make sure you have one - Contact VRA or VRC if it’s not accurate - Make sure you understand exactly what your VRC wants - Watch the authorized dates and hours - If you think you may need more hours, contact your VRA or VRC before it exhausts.</vt:lpstr>
      <vt:lpstr>Running your Community Rehabilitation Provider Business  Billings and Reports - Make sure all necessary information is on both the billing and the report - Due to DVR 30-days after expiration - Notify DVR if it will be late - Cannot cross over State Fiscal Years (SFY) - Double check your math - Don’t bill for hours you didn’t work</vt:lpstr>
      <vt:lpstr>Running your Community Rehabilitation Provider Business  Pitfalls - Something other than a CRP/client relationship - Lack of communication - Not adhering to the AFP specifications - Sloppy, inaccurate or partial reports - Late billings and reports - Not keeping up with your licensing, insurance or Workers Comp - Not networking</vt:lpstr>
      <vt:lpstr>Running your Community Rehabilitation Provider Business  Repair - Improving your professionalism - Increasing your knowledge - Ensuring your licensing and insurance documents are updated - Communicate with your DVR team - Ask how you can make improvements - Create templates - Use your calendar</vt:lpstr>
      <vt:lpstr>Running your Community Rehabilitation Provider Business  Thank you!  Please contact us with any questions: CRP Specialist PO Box 115516 Juneau, AK  99811-5516 (907) 465-6932 dol.dvr.crp@alaska.gov    Take this brief quiz -  </vt:lpstr>
    </vt:vector>
  </TitlesOfParts>
  <Company>State of Alaska -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your CRP Business</dc:title>
  <dc:creator>Chartrand, Robyn  M (DOL)</dc:creator>
  <cp:lastModifiedBy>Johnlee Chappidi</cp:lastModifiedBy>
  <cp:revision>74</cp:revision>
  <dcterms:created xsi:type="dcterms:W3CDTF">2020-05-13T22:16:37Z</dcterms:created>
  <dcterms:modified xsi:type="dcterms:W3CDTF">2021-10-27T02:15:27Z</dcterms:modified>
</cp:coreProperties>
</file>