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89" r:id="rId3"/>
    <p:sldId id="268" r:id="rId4"/>
    <p:sldId id="269" r:id="rId5"/>
    <p:sldId id="274" r:id="rId6"/>
    <p:sldId id="288" r:id="rId7"/>
    <p:sldId id="277" r:id="rId8"/>
    <p:sldId id="270" r:id="rId9"/>
    <p:sldId id="279" r:id="rId10"/>
    <p:sldId id="281" r:id="rId11"/>
    <p:sldId id="287" r:id="rId12"/>
    <p:sldId id="285" r:id="rId13"/>
    <p:sldId id="28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EA"/>
    <a:srgbClr val="004A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6374" autoAdjust="0"/>
  </p:normalViewPr>
  <p:slideViewPr>
    <p:cSldViewPr snapToGrid="0">
      <p:cViewPr varScale="1">
        <p:scale>
          <a:sx n="89" d="100"/>
          <a:sy n="89" d="100"/>
        </p:scale>
        <p:origin x="102" y="558"/>
      </p:cViewPr>
      <p:guideLst/>
    </p:cSldViewPr>
  </p:slideViewPr>
  <p:outlineViewPr>
    <p:cViewPr>
      <p:scale>
        <a:sx n="33" d="100"/>
        <a:sy n="33" d="100"/>
      </p:scale>
      <p:origin x="0" y="-7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7E19-9A82-45D4-A05A-849889005FC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DA4EC-93D6-4393-9231-4544C1A2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20.jpeg"/><Relationship Id="rId5" Type="http://schemas.openxmlformats.org/officeDocument/2006/relationships/hyperlink" Target="http://www.labor.state.ak.us/dvr/crp-service-def-req-hrly-rate-rng.pdf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or.state.ak.us/dvr/contact.htm" TargetMode="External"/><Relationship Id="rId13" Type="http://schemas.openxmlformats.org/officeDocument/2006/relationships/image" Target="../media/image9.jpeg"/><Relationship Id="rId3" Type="http://schemas.microsoft.com/office/2007/relationships/media" Target="../media/media3.wma"/><Relationship Id="rId7" Type="http://schemas.openxmlformats.org/officeDocument/2006/relationships/slideLayout" Target="../slideLayouts/slideLayout2.xml"/><Relationship Id="rId12" Type="http://schemas.openxmlformats.org/officeDocument/2006/relationships/hyperlink" Target="https://www.google.com/url?sa=i&amp;source=images&amp;cd=&amp;cad=rja&amp;uact=8&amp;ved=2ahUKEwi2_PeNqKHbAhV2CTQIHYKpB4IQjRx6BAgBEAQ&amp;url=https://pixabay.com/en/business-office-contract-agreement-3167295/&amp;psig=AOvVaw1T52nXmIIR6uR4b53rAGmW&amp;ust=1527352842192873" TargetMode="Externa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image" Target="../media/image7.png"/><Relationship Id="rId5" Type="http://schemas.microsoft.com/office/2007/relationships/media" Target="../media/media4.wma"/><Relationship Id="rId10" Type="http://schemas.openxmlformats.org/officeDocument/2006/relationships/image" Target="../media/image8.png"/><Relationship Id="rId4" Type="http://schemas.openxmlformats.org/officeDocument/2006/relationships/audio" Target="../media/media3.wma"/><Relationship Id="rId9" Type="http://schemas.openxmlformats.org/officeDocument/2006/relationships/hyperlink" Target="https://www.google.com/imgres?imgurl=https://www.publicdomainpictures.net/pictures/150000/velka/business-networking.jpg&amp;imgrefurl=https://www.publicdomainpictures.net/en/view-image.php?image%3D147288%26picture%3Dbusiness-networking&amp;docid=n2QwEvRXo375XM&amp;tbnid=CEECvLDUrFsXcM:&amp;vet=10ahUKEwiduPftpqHbAhWDKn0KHVQGBw4QMwiUAignMCc..i&amp;w=1920&amp;h=1524&amp;safe=off&amp;bih=722&amp;biw=1140&amp;q=business%20&amp;ved=0ahUKEwiduPftpqHbAhWDKn0KHVQGBw4QMwiUAignMCc&amp;iact=mrc&amp;uact=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6.wma"/><Relationship Id="rId7" Type="http://schemas.openxmlformats.org/officeDocument/2006/relationships/hyperlink" Target="https://www.google.com/imgres?imgurl=https://ak1.picdn.net/shutterstock/videos/5896751/thumb/1.jpg&amp;imgrefurl=https://www.shutterstock.com/video/clip-3460445-stock-footage-group-of-business-people-meeting-in-office.html&amp;docid=ERiQtMMWLOpvUM&amp;tbnid=ohvEqmI72ZLcGM:&amp;vet=10ahUKEwjd3uzO8-nXAhWI0J8KHZoRDVEQMwhOKBEwEQ..i&amp;w=852&amp;h=480&amp;bih=741&amp;biw=1155&amp;q=people%20meeting%20office%20together&amp;ved=0ahUKEwjd3uzO8-nXAhWI0J8KHZoRDVEQMwhOKBEwEQ&amp;iact=mrc&amp;uact=8" TargetMode="Externa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../media/media8.wma"/><Relationship Id="rId7" Type="http://schemas.openxmlformats.org/officeDocument/2006/relationships/image" Target="../media/image11.JP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11.wma"/><Relationship Id="rId7" Type="http://schemas.openxmlformats.org/officeDocument/2006/relationships/image" Target="../media/image7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m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3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audio" Target="../media/media14.wma"/><Relationship Id="rId5" Type="http://schemas.microsoft.com/office/2007/relationships/media" Target="../media/media14.wma"/><Relationship Id="rId4" Type="http://schemas.openxmlformats.org/officeDocument/2006/relationships/audio" Target="../media/media13.wma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ma"/><Relationship Id="rId3" Type="http://schemas.microsoft.com/office/2007/relationships/media" Target="../media/media16.wma"/><Relationship Id="rId7" Type="http://schemas.microsoft.com/office/2007/relationships/media" Target="../media/media18.wma"/><Relationship Id="rId12" Type="http://schemas.openxmlformats.org/officeDocument/2006/relationships/image" Target="../media/image7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audio" Target="../media/media17.wma"/><Relationship Id="rId11" Type="http://schemas.openxmlformats.org/officeDocument/2006/relationships/image" Target="../media/image18.jpeg"/><Relationship Id="rId5" Type="http://schemas.microsoft.com/office/2007/relationships/media" Target="../media/media17.wma"/><Relationship Id="rId10" Type="http://schemas.openxmlformats.org/officeDocument/2006/relationships/hyperlink" Target="https://www.google.com/url?sa=i&amp;rct=j&amp;q=&amp;esrc=s&amp;source=images&amp;cd=&amp;cad=rja&amp;uact=8&amp;ved=0ahUKEwjzltO59enXAhWCjFQKHcrrBqoQjRwIBw&amp;url=https://www.pmbypm.com/contract-types-for-pmp-exam/&amp;psig=AOvVaw2rdtMP8g5Lm0LYE8lLRA4c&amp;ust=1512255643358429" TargetMode="External"/><Relationship Id="rId4" Type="http://schemas.openxmlformats.org/officeDocument/2006/relationships/audio" Target="../media/media16.wm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hyperlink" Target="https://www.google.com/url?sa=i&amp;rct=j&amp;q=&amp;esrc=s&amp;source=images&amp;cd=&amp;cad=rja&amp;uact=8&amp;ved=0ahUKEwid69_KgerXAhVGxlQKHXVBA1EQjRwIBw&amp;url=https://www.theodysseyonline.com/what-ive-learned-from-dating&amp;psig=AOvVaw1envSm6Lawtj8QeecuVPuQ&amp;ust=15122588658874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b="1" dirty="0">
                <a:solidFill>
                  <a:srgbClr val="004A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 </a:t>
            </a:r>
            <a:br>
              <a:rPr lang="en-US" sz="4200" b="1" dirty="0">
                <a:solidFill>
                  <a:srgbClr val="004A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200" b="1" dirty="0">
                <a:solidFill>
                  <a:srgbClr val="004A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Rehabilitation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Working as a CRP</a:t>
            </a:r>
          </a:p>
        </p:txBody>
      </p:sp>
      <p:pic>
        <p:nvPicPr>
          <p:cNvPr id="4" name="a1 intro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9630" y="3912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Guidelines to Providing Services </a:t>
            </a:r>
          </a:p>
        </p:txBody>
      </p:sp>
      <p:pic>
        <p:nvPicPr>
          <p:cNvPr id="4" name="guidance to services 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5631" y="982132"/>
            <a:ext cx="609600" cy="609600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95402" y="2521590"/>
            <a:ext cx="10005645" cy="3425745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Link to services, service definitions, qualifications and CRP standards: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2" y="3006521"/>
            <a:ext cx="9148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http://www.labor.state.ak.us/dvr/crp-service-def-req-hrly-rate-rng.pdf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endParaRPr lang="en-US" dirty="0"/>
          </a:p>
        </p:txBody>
      </p:sp>
      <p:pic>
        <p:nvPicPr>
          <p:cNvPr id="6" name="Picture 5" descr="Image shows hands on art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15" y="3770648"/>
            <a:ext cx="4911969" cy="21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82132"/>
            <a:ext cx="8762998" cy="130386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Guidelines 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A man talking on a Mobi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" y="650630"/>
            <a:ext cx="3542570" cy="1635369"/>
          </a:xfrm>
          <a:prstGeom prst="rect">
            <a:avLst/>
          </a:prstGeom>
        </p:spPr>
      </p:pic>
      <p:pic>
        <p:nvPicPr>
          <p:cNvPr id="5" name="contact vrc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2155" y="982132"/>
            <a:ext cx="609600" cy="609600"/>
          </a:xfrm>
          <a:prstGeom prst="rect">
            <a:avLst/>
          </a:prstGeom>
        </p:spPr>
      </p:pic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1295401" y="2583826"/>
            <a:ext cx="10146322" cy="37142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Contact VR Counselor ASAP when: </a:t>
            </a:r>
          </a:p>
          <a:p>
            <a:pPr lvl="1"/>
            <a:r>
              <a:rPr lang="en-US" sz="2400" dirty="0"/>
              <a:t>Your schedule or availability changes</a:t>
            </a:r>
          </a:p>
          <a:p>
            <a:pPr lvl="1"/>
            <a:r>
              <a:rPr lang="en-US" sz="2400" dirty="0"/>
              <a:t>Individual doesn’t show for an appointment</a:t>
            </a:r>
          </a:p>
          <a:p>
            <a:pPr lvl="1"/>
            <a:r>
              <a:rPr lang="en-US" sz="2400" dirty="0"/>
              <a:t>Individual is interested in or pursues</a:t>
            </a:r>
            <a:r>
              <a:rPr lang="en-US" dirty="0"/>
              <a:t> </a:t>
            </a:r>
            <a:r>
              <a:rPr lang="en-US" sz="2400" dirty="0"/>
              <a:t>a job that’s not </a:t>
            </a:r>
            <a:br>
              <a:rPr lang="en-US" sz="2400" dirty="0"/>
            </a:br>
            <a:r>
              <a:rPr lang="en-US" sz="2400" dirty="0"/>
              <a:t>identified on IPE</a:t>
            </a:r>
          </a:p>
          <a:p>
            <a:pPr lvl="1"/>
            <a:r>
              <a:rPr lang="en-US" sz="2400" dirty="0"/>
              <a:t>Suspected drug or alcohol use</a:t>
            </a:r>
          </a:p>
        </p:txBody>
      </p:sp>
      <p:pic>
        <p:nvPicPr>
          <p:cNvPr id="4" name="Picture 5" descr="A group of people working togeth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1" y="4501659"/>
            <a:ext cx="2825264" cy="17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82132"/>
            <a:ext cx="7238997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as a CRP Summary</a:t>
            </a:r>
          </a:p>
        </p:txBody>
      </p:sp>
      <p:pic>
        <p:nvPicPr>
          <p:cNvPr id="6" name="Picture 2" descr="A group of people holding hands all togeth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5" y="626531"/>
            <a:ext cx="2772996" cy="1764977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95401" y="2700367"/>
            <a:ext cx="9601196" cy="331893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Ensure the following:</a:t>
            </a:r>
          </a:p>
          <a:p>
            <a:r>
              <a:rPr lang="en-US" dirty="0"/>
              <a:t>VR Counselors know who you are, what you do &amp; how to contact you</a:t>
            </a:r>
          </a:p>
          <a:p>
            <a:r>
              <a:rPr lang="en-US" dirty="0"/>
              <a:t>Receive &amp; understand referral information</a:t>
            </a:r>
          </a:p>
          <a:p>
            <a:r>
              <a:rPr lang="en-US" dirty="0"/>
              <a:t>Don’t start services without an AFP</a:t>
            </a:r>
          </a:p>
          <a:p>
            <a:r>
              <a:rPr lang="en-US" dirty="0"/>
              <a:t>Maintain close contact with VR Counselor</a:t>
            </a:r>
          </a:p>
        </p:txBody>
      </p:sp>
      <p:pic>
        <p:nvPicPr>
          <p:cNvPr id="4" name="summary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4277" y="2556932"/>
            <a:ext cx="609600" cy="609600"/>
          </a:xfrm>
          <a:prstGeom prst="rect">
            <a:avLst/>
          </a:prstGeom>
        </p:spPr>
      </p:pic>
      <p:pic>
        <p:nvPicPr>
          <p:cNvPr id="5" name="Picture 5" descr="image showing working with a laptop and mobil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35" y="3880337"/>
            <a:ext cx="3814396" cy="22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End</a:t>
            </a:r>
            <a:br>
              <a:rPr lang="en-US" b="1" dirty="0"/>
            </a:br>
            <a:r>
              <a:rPr lang="en-US" b="1" dirty="0"/>
              <a:t>Thank you! </a:t>
            </a:r>
          </a:p>
        </p:txBody>
      </p:sp>
      <p:pic>
        <p:nvPicPr>
          <p:cNvPr id="4" name="summ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1625" y="1328738"/>
            <a:ext cx="609600" cy="609600"/>
          </a:xfrm>
        </p:spPr>
      </p:pic>
      <p:pic>
        <p:nvPicPr>
          <p:cNvPr id="3" name="Picture 2" descr="A group of four people enjo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35" y="2877171"/>
            <a:ext cx="5147809" cy="28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EAF5-5BE3-455B-8730-847EB5D0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03398"/>
            <a:ext cx="9601196" cy="1303867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Working as a CRP </a:t>
            </a:r>
            <a:r>
              <a:rPr kumimoji="0" lang="en-US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2B3C6-25A5-4B46-9FEB-8BBC4442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895" y="2790857"/>
            <a:ext cx="9601196" cy="3318936"/>
          </a:xfrm>
        </p:spPr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Introduce yourself to VR Staff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Market yourself as a CRP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Follow-up with a letter or email to VR Staff thanking &amp;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reminding them how to contact you.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8"/>
              </a:rPr>
              <a:t>http://www.labor.state.ak.us/dvr/contact.htm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</a:t>
            </a:r>
          </a:p>
        </p:txBody>
      </p:sp>
      <p:pic>
        <p:nvPicPr>
          <p:cNvPr id="4" name="Picture 3" descr="Image result for business">
            <a:hlinkClick r:id="rId9"/>
            <a:extLst>
              <a:ext uri="{FF2B5EF4-FFF2-40B4-BE49-F238E27FC236}">
                <a16:creationId xmlns:a16="http://schemas.microsoft.com/office/drawing/2014/main" id="{E249D654-4F3B-4052-AAD8-088C943B6F6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1" y="621323"/>
            <a:ext cx="2710377" cy="180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2 staff followup 4">
            <a:hlinkClick r:id="" action="ppaction://media"/>
            <a:extLst>
              <a:ext uri="{FF2B5EF4-FFF2-40B4-BE49-F238E27FC236}">
                <a16:creationId xmlns:a16="http://schemas.microsoft.com/office/drawing/2014/main" id="{9A68053E-BBB5-452B-BED0-E11B695F1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37383" y="4551159"/>
            <a:ext cx="609600" cy="609600"/>
          </a:xfrm>
          <a:prstGeom prst="rect">
            <a:avLst/>
          </a:prstGeom>
        </p:spPr>
      </p:pic>
      <p:pic>
        <p:nvPicPr>
          <p:cNvPr id="7" name="market 5">
            <a:hlinkClick r:id="" action="ppaction://media"/>
            <a:extLst>
              <a:ext uri="{FF2B5EF4-FFF2-40B4-BE49-F238E27FC236}">
                <a16:creationId xmlns:a16="http://schemas.microsoft.com/office/drawing/2014/main" id="{A8D11AC1-F13E-4DB5-94FE-3D7ED8802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18222" y="2988915"/>
            <a:ext cx="609600" cy="609600"/>
          </a:xfrm>
          <a:prstGeom prst="rect">
            <a:avLst/>
          </a:prstGeom>
        </p:spPr>
      </p:pic>
      <p:pic>
        <p:nvPicPr>
          <p:cNvPr id="6" name="b1 staff meeting 6">
            <a:hlinkClick r:id="" action="ppaction://media"/>
            <a:extLst>
              <a:ext uri="{FF2B5EF4-FFF2-40B4-BE49-F238E27FC236}">
                <a16:creationId xmlns:a16="http://schemas.microsoft.com/office/drawing/2014/main" id="{6D30A6EA-944F-4C01-A571-E42DE9948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61257" y="2188646"/>
            <a:ext cx="609600" cy="609600"/>
          </a:xfrm>
          <a:prstGeom prst="rect">
            <a:avLst/>
          </a:prstGeom>
        </p:spPr>
      </p:pic>
      <p:pic>
        <p:nvPicPr>
          <p:cNvPr id="5" name="Picture 7" descr="Image result for business">
            <a:hlinkClick r:id="rId12"/>
            <a:extLst>
              <a:ext uri="{FF2B5EF4-FFF2-40B4-BE49-F238E27FC236}">
                <a16:creationId xmlns:a16="http://schemas.microsoft.com/office/drawing/2014/main" id="{F4F12A2E-29A1-4735-80C6-3988FEC7DECC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15" y="4199155"/>
            <a:ext cx="2683169" cy="1923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2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6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38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81535"/>
            <a:ext cx="9601196" cy="106631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as a CRP </a:t>
            </a:r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37014"/>
            <a:ext cx="9601196" cy="3685662"/>
          </a:xfrm>
        </p:spPr>
        <p:txBody>
          <a:bodyPr/>
          <a:lstStyle/>
          <a:p>
            <a:r>
              <a:rPr lang="en-US" dirty="0"/>
              <a:t>Wait &amp; receive a referral (generally a phone call) from a VR Counselor</a:t>
            </a:r>
          </a:p>
          <a:p>
            <a:r>
              <a:rPr lang="en-US" dirty="0"/>
              <a:t>Meet with VR Counselor &amp; individual to discuss the purpose of referral</a:t>
            </a:r>
          </a:p>
          <a:p>
            <a:r>
              <a:rPr lang="en-US" dirty="0"/>
              <a:t>The individual, the VR Counselor and the CRP decide if the referral moves forward   </a:t>
            </a:r>
          </a:p>
        </p:txBody>
      </p:sp>
      <p:pic>
        <p:nvPicPr>
          <p:cNvPr id="9" name="c2 referral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7673" y="5166994"/>
            <a:ext cx="609600" cy="609600"/>
          </a:xfrm>
          <a:prstGeom prst="rect">
            <a:avLst/>
          </a:prstGeom>
        </p:spPr>
      </p:pic>
      <p:pic>
        <p:nvPicPr>
          <p:cNvPr id="8" name="c1 referral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2997" y="2541025"/>
            <a:ext cx="609600" cy="609600"/>
          </a:xfrm>
          <a:prstGeom prst="rect">
            <a:avLst/>
          </a:prstGeom>
        </p:spPr>
      </p:pic>
      <p:pic>
        <p:nvPicPr>
          <p:cNvPr id="6" name="Picture 5" descr="Image result for people meeting office together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84" y="4181654"/>
            <a:ext cx="3554461" cy="1996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9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3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Accepting a Referral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986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Receive &amp; review written referral from VR Counselor.</a:t>
            </a:r>
          </a:p>
        </p:txBody>
      </p:sp>
      <p:pic>
        <p:nvPicPr>
          <p:cNvPr id="7" name="dvr refferal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1" y="1178819"/>
            <a:ext cx="609600" cy="609600"/>
          </a:xfrm>
          <a:prstGeom prst="rect">
            <a:avLst/>
          </a:prstGeom>
        </p:spPr>
      </p:pic>
      <p:pic>
        <p:nvPicPr>
          <p:cNvPr id="6" name="d1 ref form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4923" y="1507066"/>
            <a:ext cx="609600" cy="609600"/>
          </a:xfrm>
          <a:prstGeom prst="rect">
            <a:avLst/>
          </a:prstGeom>
        </p:spPr>
      </p:pic>
      <p:pic>
        <p:nvPicPr>
          <p:cNvPr id="4" name="Picture 3" descr="Application form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65" y="3412888"/>
            <a:ext cx="3753138" cy="2733912"/>
          </a:xfrm>
          <a:prstGeom prst="rect">
            <a:avLst/>
          </a:prstGeom>
        </p:spPr>
      </p:pic>
      <p:pic>
        <p:nvPicPr>
          <p:cNvPr id="5" name="Picture 4" descr="Image shows of people discussing with the help of laptop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07" y="3411415"/>
            <a:ext cx="2520461" cy="27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6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223" y="982132"/>
            <a:ext cx="8278904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Referral Information Includes: </a:t>
            </a:r>
          </a:p>
        </p:txBody>
      </p:sp>
      <p:pic>
        <p:nvPicPr>
          <p:cNvPr id="1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599179"/>
            <a:ext cx="1828800" cy="1827497"/>
          </a:xfrm>
          <a:prstGeom prst="rect">
            <a:avLst/>
          </a:prstGeom>
        </p:spPr>
      </p:pic>
      <p:pic>
        <p:nvPicPr>
          <p:cNvPr id="4" name="d2 referral info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9120" y="2665047"/>
            <a:ext cx="609600" cy="609600"/>
          </a:xfrm>
          <a:prstGeom prst="rect">
            <a:avLst/>
          </a:prstGeom>
        </p:spPr>
      </p:pic>
      <p:sp>
        <p:nvSpPr>
          <p:cNvPr id="3" name="Content Placeholder 24"/>
          <p:cNvSpPr>
            <a:spLocks noGrp="1"/>
          </p:cNvSpPr>
          <p:nvPr>
            <p:ph idx="1"/>
          </p:nvPr>
        </p:nvSpPr>
        <p:spPr>
          <a:xfrm>
            <a:off x="2483223" y="2989156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Name &amp; contact information </a:t>
            </a:r>
          </a:p>
          <a:p>
            <a:r>
              <a:rPr lang="en-US" dirty="0"/>
              <a:t>Purpose and reason for the referral</a:t>
            </a:r>
          </a:p>
          <a:p>
            <a:r>
              <a:rPr lang="en-US" dirty="0"/>
              <a:t>Specific CRP service requested</a:t>
            </a:r>
          </a:p>
        </p:txBody>
      </p:sp>
      <p:pic>
        <p:nvPicPr>
          <p:cNvPr id="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3" y="3130062"/>
            <a:ext cx="3610709" cy="27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82132"/>
            <a:ext cx="8610598" cy="130386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Referral Information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Two people discussing together about the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" y="515814"/>
            <a:ext cx="2296489" cy="1922585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429871" y="2824530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Individual background information to include: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Disability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Barrier to Employment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Employment Goal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Reports  </a:t>
            </a:r>
          </a:p>
        </p:txBody>
      </p:sp>
      <p:pic>
        <p:nvPicPr>
          <p:cNvPr id="4" name="d3 referral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32074" y="2672130"/>
            <a:ext cx="609600" cy="609600"/>
          </a:xfrm>
          <a:prstGeom prst="rect">
            <a:avLst/>
          </a:prstGeom>
        </p:spPr>
      </p:pic>
      <p:pic>
        <p:nvPicPr>
          <p:cNvPr id="5" name="ref3 report 5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Picture 6" descr="Image shows of a Professional working tools on a tabl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28" y="3552663"/>
            <a:ext cx="3393827" cy="24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7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Authorization for Purchase </a:t>
            </a:r>
            <a:br>
              <a:rPr lang="en-US" b="1" dirty="0"/>
            </a:br>
            <a:r>
              <a:rPr lang="en-US" b="1" dirty="0"/>
              <a:t>AFP </a:t>
            </a:r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e2 afp 2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92215" y="1676399"/>
            <a:ext cx="609600" cy="609600"/>
          </a:xfrm>
          <a:prstGeom prst="rect">
            <a:avLst/>
          </a:prstGeom>
        </p:spPr>
      </p:pic>
      <p:pic>
        <p:nvPicPr>
          <p:cNvPr id="8" name="f1 afp 3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87108" y="1812131"/>
            <a:ext cx="609600" cy="609600"/>
          </a:xfrm>
          <a:prstGeom prst="rect">
            <a:avLst/>
          </a:prstGeom>
        </p:spPr>
      </p:pic>
      <p:pic>
        <p:nvPicPr>
          <p:cNvPr id="9" name="e8 afp dont start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26769" y="1503230"/>
            <a:ext cx="609600" cy="617802"/>
          </a:xfrm>
          <a:prstGeom prst="rect">
            <a:avLst/>
          </a:prstGeom>
        </p:spPr>
      </p:pic>
      <p:pic>
        <p:nvPicPr>
          <p:cNvPr id="4" name="Content Placeholder 5" descr="Application of The Division of Vocational Rehabilitation Authorization for Purchase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42" y="2557463"/>
            <a:ext cx="5185715" cy="3317875"/>
          </a:xfrm>
        </p:spPr>
      </p:pic>
    </p:spTree>
    <p:extLst>
      <p:ext uri="{BB962C8B-B14F-4D97-AF65-F5344CB8AC3E}">
        <p14:creationId xmlns:p14="http://schemas.microsoft.com/office/powerpoint/2010/main" val="22046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61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36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Authorization for Purchase </a:t>
            </a:r>
            <a:br>
              <a:rPr lang="en-US" b="1" dirty="0"/>
            </a:br>
            <a:r>
              <a:rPr lang="en-US" b="1" dirty="0"/>
              <a:t>AFP </a:t>
            </a: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7" name="Picture 2" descr="Image result for contract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15" y="688339"/>
            <a:ext cx="1984278" cy="1714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300" b="1" dirty="0">
                <a:latin typeface="Segoe UI" panose="020B0502040204020203" pitchFamily="34" charset="0"/>
                <a:cs typeface="Segoe UI" panose="020B0502040204020203" pitchFamily="34" charset="0"/>
              </a:rPr>
              <a:t>The AFP is the official contract between you and DVR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900" b="1" dirty="0"/>
          </a:p>
          <a:p>
            <a:pPr>
              <a:lnSpc>
                <a:spcPct val="120000"/>
              </a:lnSpc>
            </a:pPr>
            <a:r>
              <a:rPr lang="en-US" sz="3300" b="1" dirty="0">
                <a:latin typeface="Segoe UI" panose="020B0502040204020203" pitchFamily="34" charset="0"/>
                <a:cs typeface="Segoe UI" panose="020B0502040204020203" pitchFamily="34" charset="0"/>
              </a:rPr>
              <a:t>Identifies the specific service. </a:t>
            </a:r>
            <a:r>
              <a:rPr lang="en-US" sz="3300" dirty="0"/>
              <a:t>CRPs are authorized to provide </a:t>
            </a:r>
            <a:r>
              <a:rPr lang="en-US" sz="3300" b="1" dirty="0"/>
              <a:t>only</a:t>
            </a:r>
            <a:r>
              <a:rPr lang="en-US" sz="3300" dirty="0"/>
              <a:t> the service identified on the AFP </a:t>
            </a:r>
          </a:p>
          <a:p>
            <a:pPr>
              <a:lnSpc>
                <a:spcPct val="120000"/>
              </a:lnSpc>
            </a:pPr>
            <a:r>
              <a:rPr lang="en-US" sz="3300" b="1" dirty="0">
                <a:latin typeface="Segoe UI" panose="020B0502040204020203" pitchFamily="34" charset="0"/>
                <a:cs typeface="Segoe UI" panose="020B0502040204020203" pitchFamily="34" charset="0"/>
              </a:rPr>
              <a:t>States the maximum number of hours </a:t>
            </a:r>
            <a:r>
              <a:rPr lang="en-US" sz="3300" dirty="0"/>
              <a:t>a CRP is authorized to provide the service.  CRPs must  adhere to the number of hours authorized and will not be reimbursed for hours worked that are not authorized. </a:t>
            </a:r>
          </a:p>
          <a:p>
            <a:pPr>
              <a:lnSpc>
                <a:spcPct val="120000"/>
              </a:lnSpc>
            </a:pPr>
            <a:r>
              <a:rPr lang="en-US" sz="3300" b="1" dirty="0">
                <a:latin typeface="Segoe UI" panose="020B0502040204020203" pitchFamily="34" charset="0"/>
                <a:cs typeface="Segoe UI" panose="020B0502040204020203" pitchFamily="34" charset="0"/>
              </a:rPr>
              <a:t>States the range of dates </a:t>
            </a:r>
            <a:r>
              <a:rPr lang="en-US" sz="3300" dirty="0"/>
              <a:t>services must be provided.  CRPs are required to provide the service within the date range specified.   </a:t>
            </a:r>
          </a:p>
          <a:p>
            <a:pPr>
              <a:lnSpc>
                <a:spcPct val="120000"/>
              </a:lnSpc>
            </a:pPr>
            <a:r>
              <a:rPr lang="en-US" sz="3300" b="1" dirty="0">
                <a:latin typeface="Segoe UI" panose="020B0502040204020203" pitchFamily="34" charset="0"/>
                <a:cs typeface="Segoe UI" panose="020B0502040204020203" pitchFamily="34" charset="0"/>
              </a:rPr>
              <a:t>Specifies the hourly rate </a:t>
            </a:r>
            <a:r>
              <a:rPr lang="en-US" sz="3300" dirty="0"/>
              <a:t>of service the CRP can charge. Always review AFPs for accuracy and inform VR counselor of any errors</a:t>
            </a:r>
            <a:r>
              <a:rPr lang="en-US" sz="3300" b="1" dirty="0"/>
              <a:t> prior </a:t>
            </a:r>
            <a:r>
              <a:rPr lang="en-US" sz="3300" dirty="0"/>
              <a:t>to providing services. </a:t>
            </a:r>
            <a:endParaRPr lang="en-US" sz="3300" b="1" dirty="0"/>
          </a:p>
        </p:txBody>
      </p:sp>
      <p:pic>
        <p:nvPicPr>
          <p:cNvPr id="9" name="afp service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f3 afp hours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03119" y="3606800"/>
            <a:ext cx="609600" cy="609600"/>
          </a:xfrm>
          <a:prstGeom prst="rect">
            <a:avLst/>
          </a:prstGeom>
        </p:spPr>
      </p:pic>
      <p:pic>
        <p:nvPicPr>
          <p:cNvPr id="6" name="e4 afp date range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32941" y="4506874"/>
            <a:ext cx="609600" cy="609600"/>
          </a:xfrm>
          <a:prstGeom prst="rect">
            <a:avLst/>
          </a:prstGeom>
        </p:spPr>
      </p:pic>
      <p:pic>
        <p:nvPicPr>
          <p:cNvPr id="8" name="e4 afp rate hr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12369" y="5089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6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56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51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1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AFP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672" y="2476250"/>
            <a:ext cx="9601196" cy="331893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Begin services without an AFP</a:t>
            </a:r>
          </a:p>
          <a:p>
            <a:r>
              <a:rPr lang="en-US" dirty="0"/>
              <a:t>Provide a service that is not specified on an AFP </a:t>
            </a:r>
          </a:p>
          <a:p>
            <a:r>
              <a:rPr lang="en-US" dirty="0"/>
              <a:t>Provide more than the # of hours specified</a:t>
            </a:r>
          </a:p>
          <a:p>
            <a:r>
              <a:rPr lang="en-US" dirty="0"/>
              <a:t>Provide a service outside the specified date range</a:t>
            </a:r>
          </a:p>
          <a:p>
            <a:r>
              <a:rPr lang="en-US" dirty="0"/>
              <a:t>Use your own money to purchase services or items for a client</a:t>
            </a:r>
          </a:p>
        </p:txBody>
      </p:sp>
      <p:pic>
        <p:nvPicPr>
          <p:cNvPr id="6" name="Picture 3" descr="Image result for dont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87" y="1007100"/>
            <a:ext cx="1474431" cy="115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p donts 4">
            <a:hlinkClick r:id="" action="ppaction://media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2277" y="2831123"/>
            <a:ext cx="609600" cy="609600"/>
          </a:xfrm>
          <a:prstGeom prst="rect">
            <a:avLst/>
          </a:prstGeom>
        </p:spPr>
      </p:pic>
      <p:pic>
        <p:nvPicPr>
          <p:cNvPr id="7" name="Picture 5" descr="Image result for dont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77" y="1007099"/>
            <a:ext cx="1474431" cy="115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8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38EA"/>
      </a:hlink>
      <a:folHlink>
        <a:srgbClr val="0038EA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442</Words>
  <Application>Microsoft Office PowerPoint</Application>
  <PresentationFormat>Widescreen</PresentationFormat>
  <Paragraphs>54</Paragraphs>
  <Slides>13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Segoe UI</vt:lpstr>
      <vt:lpstr>Organic</vt:lpstr>
      <vt:lpstr>Community  Rehabilitation Providers</vt:lpstr>
      <vt:lpstr>Working as a CRP 1</vt:lpstr>
      <vt:lpstr>Working as a CRP 2</vt:lpstr>
      <vt:lpstr>Accepting a Referral </vt:lpstr>
      <vt:lpstr>Referral Information Includes: </vt:lpstr>
      <vt:lpstr>More Referral Information</vt:lpstr>
      <vt:lpstr>Authorization for Purchase  AFP 1</vt:lpstr>
      <vt:lpstr>Authorization for Purchase  AFP 2</vt:lpstr>
      <vt:lpstr>AFP Don’ts</vt:lpstr>
      <vt:lpstr>Guidelines to Providing Services </vt:lpstr>
      <vt:lpstr>More Guidelines </vt:lpstr>
      <vt:lpstr>Working as a CRP Summary</vt:lpstr>
      <vt:lpstr>The End Thank you! </vt:lpstr>
    </vt:vector>
  </TitlesOfParts>
  <Company>DOL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Rehabilitation Providers</dc:title>
  <dc:creator>Elstad, Velja (DOL)</dc:creator>
  <cp:lastModifiedBy>Johnlee Chappidi</cp:lastModifiedBy>
  <cp:revision>205</cp:revision>
  <cp:lastPrinted>2018-10-26T21:36:20Z</cp:lastPrinted>
  <dcterms:created xsi:type="dcterms:W3CDTF">2017-11-29T00:34:05Z</dcterms:created>
  <dcterms:modified xsi:type="dcterms:W3CDTF">2021-10-27T02:16:22Z</dcterms:modified>
</cp:coreProperties>
</file>